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74" r:id="rId2"/>
    <p:sldId id="263" r:id="rId3"/>
    <p:sldId id="272" r:id="rId4"/>
    <p:sldId id="267" r:id="rId5"/>
    <p:sldId id="271" r:id="rId6"/>
    <p:sldId id="275" r:id="rId7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68" userDrawn="1">
          <p15:clr>
            <a:srgbClr val="A4A3A4"/>
          </p15:clr>
        </p15:guide>
        <p15:guide id="3" pos="355" userDrawn="1">
          <p15:clr>
            <a:srgbClr val="A4A3A4"/>
          </p15:clr>
        </p15:guide>
        <p15:guide id="4" pos="1973" userDrawn="1">
          <p15:clr>
            <a:srgbClr val="A4A3A4"/>
          </p15:clr>
        </p15:guide>
        <p15:guide id="5" pos="3923" userDrawn="1">
          <p15:clr>
            <a:srgbClr val="A4A3A4"/>
          </p15:clr>
        </p15:guide>
        <p15:guide id="6" pos="5692" userDrawn="1">
          <p15:clr>
            <a:srgbClr val="A4A3A4"/>
          </p15:clr>
        </p15:guide>
        <p15:guide id="7" orient="horz" pos="3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05" autoAdjust="0"/>
    <p:restoredTop sz="94660"/>
  </p:normalViewPr>
  <p:slideViewPr>
    <p:cSldViewPr>
      <p:cViewPr varScale="1">
        <p:scale>
          <a:sx n="96" d="100"/>
          <a:sy n="96" d="100"/>
        </p:scale>
        <p:origin x="2322" y="96"/>
      </p:cViewPr>
      <p:guideLst>
        <p:guide orient="horz" pos="2115"/>
        <p:guide pos="68"/>
        <p:guide pos="355"/>
        <p:guide pos="1973"/>
        <p:guide pos="3923"/>
        <p:guide pos="5692"/>
        <p:guide orient="horz" pos="3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26E4E7-FE88-41B3-ADFC-6F5826CFFFD9}" type="datetimeFigureOut">
              <a:rPr lang="ko-KR" altLang="en-US" smtClean="0"/>
              <a:t>2026-01-13(Tue)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EA5248-2BBB-4B92-99F7-19A02A49E4A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472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EA5248-2BBB-4B92-99F7-19A02A49E4A4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63902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EA5248-2BBB-4B92-99F7-19A02A49E4A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ko-KR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3345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114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3"/>
          <p:cNvPicPr preferRelativeResize="0">
            <a:picLocks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12" y="-27384"/>
            <a:ext cx="9146931" cy="664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53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.naver.com/win-win_hrd_council/22126621433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17014" y="79901"/>
            <a:ext cx="7567354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2400" b="1">
                <a:solidFill>
                  <a:srgbClr val="000000"/>
                </a:solidFill>
              </a:rPr>
              <a:t>’26</a:t>
            </a:r>
            <a:r>
              <a:rPr kumimoji="1" lang="ko-KR" altLang="en-US" sz="2400" b="1">
                <a:solidFill>
                  <a:srgbClr val="000000"/>
                </a:solidFill>
              </a:rPr>
              <a:t>년 혁신허브 </a:t>
            </a:r>
            <a:r>
              <a:rPr kumimoji="1" lang="ko-KR" altLang="en-US" sz="2400" b="1" dirty="0">
                <a:solidFill>
                  <a:srgbClr val="000000"/>
                </a:solidFill>
              </a:rPr>
              <a:t>혁신리더 양성 기본교육 계획</a:t>
            </a:r>
            <a:endParaRPr kumimoji="1" lang="ko-KR" altLang="en-US" sz="2400" b="1" dirty="0">
              <a:solidFill>
                <a:srgbClr val="3366FF"/>
              </a:solidFill>
            </a:endParaRPr>
          </a:p>
        </p:txBody>
      </p:sp>
      <p:sp>
        <p:nvSpPr>
          <p:cNvPr id="7" name="직사각형 6"/>
          <p:cNvSpPr>
            <a:spLocks/>
          </p:cNvSpPr>
          <p:nvPr/>
        </p:nvSpPr>
        <p:spPr>
          <a:xfrm>
            <a:off x="471730" y="857714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3838" y="764704"/>
            <a:ext cx="823782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/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목적</a:t>
            </a:r>
            <a:r>
              <a:rPr lang="ko-KR" altLang="en-US" sz="1600" b="1">
                <a:solidFill>
                  <a:prstClr val="black"/>
                </a:solidFill>
              </a:rPr>
              <a:t> </a:t>
            </a:r>
            <a:r>
              <a:rPr lang="en-US" altLang="ko-KR" sz="1600" b="1">
                <a:solidFill>
                  <a:prstClr val="black"/>
                </a:solidFill>
              </a:rPr>
              <a:t>: </a:t>
            </a:r>
            <a:r>
              <a:rPr lang="ko-KR" altLang="en-US" sz="1600">
                <a:solidFill>
                  <a:prstClr val="black"/>
                </a:solidFill>
              </a:rPr>
              <a:t>혁신허브 참여사의 성공적인 </a:t>
            </a:r>
            <a:r>
              <a:rPr lang="en-US" altLang="ko-KR" sz="1600">
                <a:solidFill>
                  <a:prstClr val="black"/>
                </a:solidFill>
              </a:rPr>
              <a:t>QSS</a:t>
            </a:r>
            <a:r>
              <a:rPr lang="ko-KR" altLang="en-US" sz="1600">
                <a:solidFill>
                  <a:prstClr val="black"/>
                </a:solidFill>
              </a:rPr>
              <a:t>활동을 선도적으로 추진해 나갈 수 있는 인재를 발굴 혁신리더로서의 자질과 함양을 갖춘 혁신 인재 양성</a:t>
            </a:r>
          </a:p>
          <a:p>
            <a:endParaRPr lang="ko-KR" altLang="en-US" b="1" dirty="0">
              <a:solidFill>
                <a:prstClr val="black"/>
              </a:solidFill>
            </a:endParaRPr>
          </a:p>
        </p:txBody>
      </p:sp>
      <p:sp>
        <p:nvSpPr>
          <p:cNvPr id="24" name="직사각형 23"/>
          <p:cNvSpPr>
            <a:spLocks/>
          </p:cNvSpPr>
          <p:nvPr/>
        </p:nvSpPr>
        <p:spPr>
          <a:xfrm>
            <a:off x="471730" y="1509080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3838" y="1416704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개요</a:t>
            </a:r>
            <a:endParaRPr lang="en-US" altLang="ko-KR" b="1" dirty="0">
              <a:solidFill>
                <a:prstClr val="black"/>
              </a:solidFill>
              <a:latin typeface="맑은 고딕"/>
              <a:ea typeface="맑은 고딕" panose="020B0503020000020004" pitchFamily="50" charset="-127"/>
            </a:endParaRPr>
          </a:p>
        </p:txBody>
      </p:sp>
      <p:sp>
        <p:nvSpPr>
          <p:cNvPr id="20" name="직사각형 19"/>
          <p:cNvSpPr>
            <a:spLocks/>
          </p:cNvSpPr>
          <p:nvPr/>
        </p:nvSpPr>
        <p:spPr>
          <a:xfrm>
            <a:off x="471730" y="3038863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03838" y="2924899"/>
            <a:ext cx="8188642" cy="39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21000"/>
              </a:lnSpc>
            </a:pP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참석대상</a:t>
            </a:r>
            <a:r>
              <a:rPr lang="en-US" altLang="ko-KR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: </a:t>
            </a: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총</a:t>
            </a:r>
            <a:r>
              <a:rPr lang="en-US" altLang="ko-KR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**</a:t>
            </a: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명 </a:t>
            </a:r>
            <a:r>
              <a:rPr kumimoji="1" lang="en-US" altLang="ko-KR" sz="1400">
                <a:solidFill>
                  <a:prstClr val="black"/>
                </a:solidFill>
              </a:rPr>
              <a:t>(</a:t>
            </a:r>
            <a:r>
              <a:rPr kumimoji="1" lang="ko-KR" altLang="en-US" sz="1400">
                <a:solidFill>
                  <a:prstClr val="black"/>
                </a:solidFill>
                <a:highlight>
                  <a:srgbClr val="FFFF99"/>
                </a:highlight>
              </a:rPr>
              <a:t>혁신허브 참여사</a:t>
            </a:r>
            <a:r>
              <a:rPr kumimoji="1" lang="en-US" altLang="ko-KR" sz="1400">
                <a:solidFill>
                  <a:prstClr val="black"/>
                </a:solidFill>
                <a:highlight>
                  <a:srgbClr val="FFFF99"/>
                </a:highlight>
              </a:rPr>
              <a:t>,</a:t>
            </a:r>
            <a:r>
              <a:rPr kumimoji="1" lang="ko-KR" altLang="en-US" sz="1400">
                <a:solidFill>
                  <a:prstClr val="black"/>
                </a:solidFill>
                <a:highlight>
                  <a:srgbClr val="FFFF99"/>
                </a:highlight>
              </a:rPr>
              <a:t> 상공회의소</a:t>
            </a:r>
            <a:r>
              <a:rPr kumimoji="1" lang="en-US" altLang="ko-KR" sz="1400">
                <a:solidFill>
                  <a:prstClr val="black"/>
                </a:solidFill>
                <a:highlight>
                  <a:srgbClr val="FFFF99"/>
                </a:highlight>
              </a:rPr>
              <a:t>,</a:t>
            </a:r>
            <a:r>
              <a:rPr kumimoji="1" lang="ko-KR" altLang="en-US" sz="1400">
                <a:solidFill>
                  <a:prstClr val="black"/>
                </a:solidFill>
                <a:highlight>
                  <a:srgbClr val="FFFF99"/>
                </a:highlight>
              </a:rPr>
              <a:t>포항철강관리공단 회원사</a:t>
            </a:r>
            <a:r>
              <a:rPr kumimoji="1" lang="en-US" altLang="ko-KR" sz="1400">
                <a:solidFill>
                  <a:prstClr val="black"/>
                </a:solidFill>
              </a:rPr>
              <a:t>)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22" name="직사각형 21"/>
          <p:cNvSpPr>
            <a:spLocks/>
          </p:cNvSpPr>
          <p:nvPr/>
        </p:nvSpPr>
        <p:spPr>
          <a:xfrm>
            <a:off x="471730" y="3487320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3838" y="3385731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교육내용</a:t>
            </a:r>
            <a:r>
              <a:rPr lang="ko-KR" altLang="en-US" b="1">
                <a:solidFill>
                  <a:prstClr val="black"/>
                </a:solidFill>
              </a:rPr>
              <a:t> </a:t>
            </a:r>
            <a:r>
              <a:rPr lang="en-US" altLang="ko-KR" sz="1400">
                <a:solidFill>
                  <a:prstClr val="black"/>
                </a:solidFill>
              </a:rPr>
              <a:t>(</a:t>
            </a:r>
            <a:r>
              <a:rPr lang="ko-KR" altLang="en-US" sz="1400">
                <a:solidFill>
                  <a:prstClr val="black"/>
                </a:solidFill>
              </a:rPr>
              <a:t>중소기업컨소시엄 연계</a:t>
            </a:r>
            <a:r>
              <a:rPr lang="en-US" altLang="ko-KR" sz="1400">
                <a:solidFill>
                  <a:prstClr val="black"/>
                </a:solidFill>
              </a:rPr>
              <a:t>)</a:t>
            </a:r>
            <a:endParaRPr lang="en-US" altLang="ko-KR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9552" y="6021288"/>
            <a:ext cx="5535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※ </a:t>
            </a:r>
            <a:r>
              <a:rPr lang="ko-KR" altLang="en-US" sz="1200" b="1" dirty="0"/>
              <a:t>준비물 </a:t>
            </a:r>
            <a:r>
              <a:rPr lang="en-US" altLang="ko-KR" sz="1200" b="1"/>
              <a:t>: </a:t>
            </a:r>
            <a:r>
              <a:rPr lang="ko-KR" altLang="en-US" sz="1200" b="1"/>
              <a:t>간편복장</a:t>
            </a:r>
            <a:r>
              <a:rPr lang="en-US" altLang="ko-KR" sz="1200" b="1" dirty="0"/>
              <a:t>, </a:t>
            </a:r>
            <a:r>
              <a:rPr lang="ko-KR" altLang="en-US" sz="1200" b="1" dirty="0"/>
              <a:t>필기구</a:t>
            </a:r>
            <a:r>
              <a:rPr lang="en-US" altLang="ko-KR" sz="1200" b="1" dirty="0"/>
              <a:t>, </a:t>
            </a:r>
            <a:r>
              <a:rPr lang="ko-KR" altLang="en-US" sz="1200" b="1"/>
              <a:t>열정 마인드 </a:t>
            </a:r>
            <a:r>
              <a:rPr lang="en-US" altLang="ko-KR" sz="1200" b="1">
                <a:solidFill>
                  <a:srgbClr val="0000FF"/>
                </a:solidFill>
              </a:rPr>
              <a:t>(</a:t>
            </a:r>
            <a:r>
              <a:rPr lang="en-US" altLang="ko-KR" sz="1200" b="1" dirty="0">
                <a:solidFill>
                  <a:srgbClr val="0000FF"/>
                </a:solidFill>
              </a:rPr>
              <a:t>3</a:t>
            </a:r>
            <a:r>
              <a:rPr lang="ko-KR" altLang="en-US" sz="1200" b="1">
                <a:solidFill>
                  <a:srgbClr val="0000FF"/>
                </a:solidFill>
              </a:rPr>
              <a:t>일차는 간편복 및 운동화 </a:t>
            </a:r>
            <a:r>
              <a:rPr lang="ko-KR" altLang="en-US" sz="1200" b="1" dirty="0">
                <a:solidFill>
                  <a:srgbClr val="0000FF"/>
                </a:solidFill>
              </a:rPr>
              <a:t>착용</a:t>
            </a:r>
            <a:r>
              <a:rPr lang="en-US" altLang="ko-KR" sz="1200" b="1" dirty="0">
                <a:solidFill>
                  <a:srgbClr val="0000FF"/>
                </a:solidFill>
              </a:rPr>
              <a:t>)</a:t>
            </a:r>
            <a:endParaRPr lang="ko-KR" altLang="en-US" sz="1200" b="1" dirty="0">
              <a:solidFill>
                <a:srgbClr val="0000FF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96192" y="1747512"/>
            <a:ext cx="8340304" cy="1109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1000"/>
              </a:lnSpc>
            </a:pPr>
            <a:r>
              <a:rPr lang="ko-KR" altLang="en-US" sz="1400" b="1">
                <a:solidFill>
                  <a:prstClr val="black"/>
                </a:solidFill>
              </a:rPr>
              <a:t>○ </a:t>
            </a:r>
            <a:r>
              <a:rPr kumimoji="1" lang="ko-KR" altLang="en-US" sz="1400">
                <a:solidFill>
                  <a:prstClr val="black"/>
                </a:solidFill>
              </a:rPr>
              <a:t>일시 </a:t>
            </a:r>
            <a:r>
              <a:rPr kumimoji="1" lang="en-US" altLang="ko-KR" sz="1400">
                <a:solidFill>
                  <a:prstClr val="black"/>
                </a:solidFill>
              </a:rPr>
              <a:t>: </a:t>
            </a:r>
            <a:r>
              <a:rPr kumimoji="1" lang="en-US" altLang="ko-KR" sz="1400" b="1">
                <a:solidFill>
                  <a:srgbClr val="0000FF"/>
                </a:solidFill>
              </a:rPr>
              <a:t> 3.18(</a:t>
            </a:r>
            <a:r>
              <a:rPr kumimoji="1" lang="ko-KR" altLang="en-US" sz="1400" b="1">
                <a:solidFill>
                  <a:srgbClr val="0000FF"/>
                </a:solidFill>
              </a:rPr>
              <a:t>수</a:t>
            </a:r>
            <a:r>
              <a:rPr kumimoji="1" lang="en-US" altLang="ko-KR" sz="1400" b="1">
                <a:solidFill>
                  <a:srgbClr val="0000FF"/>
                </a:solidFill>
              </a:rPr>
              <a:t>) ~ 3.20(</a:t>
            </a:r>
            <a:r>
              <a:rPr kumimoji="1" lang="ko-KR" altLang="en-US" sz="1400" b="1">
                <a:solidFill>
                  <a:srgbClr val="0000FF"/>
                </a:solidFill>
              </a:rPr>
              <a:t>금</a:t>
            </a:r>
            <a:r>
              <a:rPr kumimoji="1" lang="en-US" altLang="ko-KR" sz="1400" b="1">
                <a:solidFill>
                  <a:srgbClr val="0000FF"/>
                </a:solidFill>
              </a:rPr>
              <a:t>)  </a:t>
            </a:r>
            <a:r>
              <a:rPr kumimoji="1" lang="en-US" altLang="ko-KR" sz="1400">
                <a:solidFill>
                  <a:prstClr val="black"/>
                </a:solidFill>
              </a:rPr>
              <a:t>08:00 ~ 17:00, 3</a:t>
            </a:r>
            <a:r>
              <a:rPr kumimoji="1" lang="ko-KR" altLang="en-US" sz="1400">
                <a:solidFill>
                  <a:prstClr val="black"/>
                </a:solidFill>
              </a:rPr>
              <a:t>일</a:t>
            </a:r>
            <a:r>
              <a:rPr kumimoji="1" lang="en-US" altLang="ko-KR" sz="1400">
                <a:solidFill>
                  <a:prstClr val="black"/>
                </a:solidFill>
              </a:rPr>
              <a:t> </a:t>
            </a:r>
            <a:r>
              <a:rPr kumimoji="1" lang="ko-KR" altLang="en-US" sz="1400">
                <a:solidFill>
                  <a:prstClr val="black"/>
                </a:solidFill>
              </a:rPr>
              <a:t>전일제    </a:t>
            </a:r>
            <a:r>
              <a:rPr kumimoji="1" lang="en-US" altLang="ko-KR" sz="1400">
                <a:solidFill>
                  <a:prstClr val="black"/>
                </a:solidFill>
              </a:rPr>
              <a:t> </a:t>
            </a:r>
          </a:p>
          <a:p>
            <a:pPr lvl="0">
              <a:lnSpc>
                <a:spcPct val="121000"/>
              </a:lnSpc>
            </a:pPr>
            <a:r>
              <a:rPr lang="ko-KR" altLang="en-US" sz="1400" b="1">
                <a:solidFill>
                  <a:prstClr val="black"/>
                </a:solidFill>
              </a:rPr>
              <a:t>○ </a:t>
            </a:r>
            <a:r>
              <a:rPr kumimoji="1" lang="ko-KR" altLang="en-US" sz="1400">
                <a:solidFill>
                  <a:prstClr val="black"/>
                </a:solidFill>
              </a:rPr>
              <a:t>장소 </a:t>
            </a:r>
            <a:r>
              <a:rPr kumimoji="1" lang="en-US" altLang="ko-KR" sz="1400">
                <a:solidFill>
                  <a:prstClr val="black"/>
                </a:solidFill>
              </a:rPr>
              <a:t>: </a:t>
            </a:r>
            <a:r>
              <a:rPr kumimoji="1" lang="ko-KR" altLang="en-US" sz="1400">
                <a:solidFill>
                  <a:prstClr val="black"/>
                </a:solidFill>
              </a:rPr>
              <a:t>구룡포수련관 중강의실</a:t>
            </a:r>
            <a:endParaRPr kumimoji="1" lang="en-US" altLang="ko-KR" sz="140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kumimoji="1" lang="ko-KR" altLang="en-US" sz="1400">
                <a:solidFill>
                  <a:prstClr val="black"/>
                </a:solidFill>
              </a:rPr>
              <a:t>○ 강사 </a:t>
            </a:r>
            <a:r>
              <a:rPr kumimoji="1" lang="en-US" altLang="ko-KR" sz="1400">
                <a:solidFill>
                  <a:prstClr val="black"/>
                </a:solidFill>
              </a:rPr>
              <a:t>: </a:t>
            </a:r>
            <a:r>
              <a:rPr kumimoji="1" lang="ko-KR" altLang="en-US" sz="1400">
                <a:solidFill>
                  <a:prstClr val="black"/>
                </a:solidFill>
              </a:rPr>
              <a:t>혁신허브 </a:t>
            </a:r>
            <a:r>
              <a:rPr kumimoji="1" lang="en-US" altLang="ko-KR" sz="1400">
                <a:solidFill>
                  <a:prstClr val="black"/>
                </a:solidFill>
              </a:rPr>
              <a:t>QSS</a:t>
            </a:r>
            <a:r>
              <a:rPr kumimoji="1" lang="ko-KR" altLang="en-US" sz="1400">
                <a:solidFill>
                  <a:prstClr val="black"/>
                </a:solidFill>
              </a:rPr>
              <a:t> </a:t>
            </a:r>
            <a:r>
              <a:rPr kumimoji="1" lang="en-US" altLang="ko-KR" sz="1400">
                <a:solidFill>
                  <a:prstClr val="black"/>
                </a:solidFill>
              </a:rPr>
              <a:t>FT</a:t>
            </a:r>
            <a:br>
              <a:rPr kumimoji="1" lang="en-US" altLang="ko-KR" sz="1400">
                <a:solidFill>
                  <a:prstClr val="black"/>
                </a:solidFill>
              </a:rPr>
            </a:br>
            <a:r>
              <a:rPr lang="ko-KR" altLang="en-US" sz="1400" b="1">
                <a:solidFill>
                  <a:prstClr val="black"/>
                </a:solidFill>
              </a:rPr>
              <a:t>○ </a:t>
            </a:r>
            <a:r>
              <a:rPr kumimoji="1" lang="ko-KR" altLang="en-US" sz="1400">
                <a:solidFill>
                  <a:prstClr val="black"/>
                </a:solidFill>
              </a:rPr>
              <a:t>차량운행 </a:t>
            </a:r>
            <a:r>
              <a:rPr kumimoji="1" lang="en-US" altLang="ko-KR" sz="1400">
                <a:solidFill>
                  <a:prstClr val="black"/>
                </a:solidFill>
              </a:rPr>
              <a:t>: </a:t>
            </a:r>
            <a:r>
              <a:rPr kumimoji="1" lang="ko-KR" altLang="en-US" sz="1400">
                <a:solidFill>
                  <a:prstClr val="black"/>
                </a:solidFill>
              </a:rPr>
              <a:t>개인차량 </a:t>
            </a:r>
            <a:r>
              <a:rPr kumimoji="1" lang="en-US" altLang="ko-KR" sz="1400">
                <a:solidFill>
                  <a:prstClr val="black"/>
                </a:solidFill>
              </a:rPr>
              <a:t>3</a:t>
            </a:r>
            <a:r>
              <a:rPr kumimoji="1" lang="ko-KR" altLang="en-US" sz="1400">
                <a:solidFill>
                  <a:prstClr val="black"/>
                </a:solidFill>
              </a:rPr>
              <a:t>일간 전일제 출퇴근 </a:t>
            </a:r>
            <a:r>
              <a:rPr kumimoji="1" lang="en-US" altLang="ko-KR" sz="1400">
                <a:solidFill>
                  <a:srgbClr val="0000FF"/>
                </a:solidFill>
              </a:rPr>
              <a:t>(</a:t>
            </a:r>
            <a:r>
              <a:rPr kumimoji="1" lang="ko-KR" altLang="en-US" sz="1400">
                <a:solidFill>
                  <a:srgbClr val="0000FF"/>
                </a:solidFill>
              </a:rPr>
              <a:t>회사별 카풀운영 권장</a:t>
            </a:r>
            <a:r>
              <a:rPr kumimoji="1" lang="en-US" altLang="ko-KR" sz="1400">
                <a:solidFill>
                  <a:srgbClr val="0000FF"/>
                </a:solidFill>
              </a:rPr>
              <a:t>)</a:t>
            </a:r>
            <a:endParaRPr kumimoji="1" lang="ko-KR" altLang="en-US" sz="1400" dirty="0">
              <a:solidFill>
                <a:srgbClr val="0000FF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697822" y="3709355"/>
            <a:ext cx="6701812" cy="1630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1000"/>
              </a:lnSpc>
            </a:pPr>
            <a:r>
              <a:rPr lang="ko-KR" altLang="en-US" sz="1400" b="1" dirty="0">
                <a:solidFill>
                  <a:prstClr val="black"/>
                </a:solidFill>
              </a:rPr>
              <a:t>○ </a:t>
            </a:r>
            <a:r>
              <a:rPr kumimoji="1" lang="en-US" altLang="ko-KR" sz="1400" dirty="0">
                <a:solidFill>
                  <a:prstClr val="black"/>
                </a:solidFill>
              </a:rPr>
              <a:t>QSS Overview</a:t>
            </a:r>
            <a:r>
              <a:rPr kumimoji="1" lang="ko-KR" altLang="en-US" sz="1400" dirty="0">
                <a:solidFill>
                  <a:prstClr val="black"/>
                </a:solidFill>
              </a:rPr>
              <a:t> 및 혁신리더 역할</a:t>
            </a:r>
            <a:endParaRPr kumimoji="1" lang="en-US" altLang="ko-KR" sz="1400" dirty="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lang="ko-KR" altLang="en-US" sz="1400" b="1" dirty="0">
                <a:solidFill>
                  <a:prstClr val="black"/>
                </a:solidFill>
              </a:rPr>
              <a:t>○</a:t>
            </a:r>
            <a:r>
              <a:rPr kumimoji="1" lang="en-US" altLang="ko-KR" sz="1400" dirty="0">
                <a:solidFill>
                  <a:prstClr val="black"/>
                </a:solidFill>
              </a:rPr>
              <a:t> </a:t>
            </a:r>
            <a:r>
              <a:rPr kumimoji="1" lang="ko-KR" altLang="en-US" sz="1400" dirty="0">
                <a:solidFill>
                  <a:prstClr val="black"/>
                </a:solidFill>
              </a:rPr>
              <a:t>일과 낭비 및 개선의 사고</a:t>
            </a:r>
            <a:endParaRPr kumimoji="1" lang="en-US" altLang="ko-KR" sz="1400" dirty="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lang="ko-KR" altLang="en-US" sz="1400" b="1" dirty="0">
                <a:solidFill>
                  <a:prstClr val="black"/>
                </a:solidFill>
              </a:rPr>
              <a:t>○</a:t>
            </a:r>
            <a:r>
              <a:rPr kumimoji="1" lang="ko-KR" altLang="en-US" sz="1400" dirty="0">
                <a:solidFill>
                  <a:prstClr val="black"/>
                </a:solidFill>
              </a:rPr>
              <a:t> </a:t>
            </a:r>
            <a:r>
              <a:rPr kumimoji="1" lang="en-US" altLang="ko-KR" sz="1400" dirty="0">
                <a:solidFill>
                  <a:prstClr val="black"/>
                </a:solidFill>
              </a:rPr>
              <a:t>5S</a:t>
            </a:r>
            <a:r>
              <a:rPr kumimoji="1" lang="ko-KR" altLang="en-US" sz="1400" dirty="0">
                <a:solidFill>
                  <a:prstClr val="black"/>
                </a:solidFill>
              </a:rPr>
              <a:t>이론 </a:t>
            </a:r>
            <a:r>
              <a:rPr kumimoji="1" lang="en-US" altLang="ko-KR" sz="1400" dirty="0">
                <a:solidFill>
                  <a:prstClr val="black"/>
                </a:solidFill>
              </a:rPr>
              <a:t>VM(</a:t>
            </a:r>
            <a:r>
              <a:rPr kumimoji="1" lang="ko-KR" altLang="en-US" sz="1400" dirty="0">
                <a:solidFill>
                  <a:prstClr val="black"/>
                </a:solidFill>
              </a:rPr>
              <a:t>눈으로 보는 관리</a:t>
            </a:r>
            <a:r>
              <a:rPr kumimoji="1" lang="en-US" altLang="ko-KR" sz="1400">
                <a:solidFill>
                  <a:prstClr val="black"/>
                </a:solidFill>
              </a:rPr>
              <a:t>) </a:t>
            </a:r>
            <a:r>
              <a:rPr kumimoji="1" lang="ko-KR" altLang="en-US" sz="1400">
                <a:solidFill>
                  <a:prstClr val="black"/>
                </a:solidFill>
              </a:rPr>
              <a:t>이해</a:t>
            </a:r>
            <a:endParaRPr kumimoji="1" lang="en-US" altLang="ko-KR" sz="1400" dirty="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lang="ko-KR" altLang="en-US" sz="1400" b="1" dirty="0">
                <a:solidFill>
                  <a:prstClr val="black"/>
                </a:solidFill>
              </a:rPr>
              <a:t>○</a:t>
            </a:r>
            <a:r>
              <a:rPr kumimoji="1" lang="en-US" altLang="ko-KR" sz="1400" dirty="0">
                <a:solidFill>
                  <a:prstClr val="black"/>
                </a:solidFill>
              </a:rPr>
              <a:t> My </a:t>
            </a:r>
            <a:r>
              <a:rPr kumimoji="1" lang="en-US" altLang="ko-KR" sz="1400">
                <a:solidFill>
                  <a:prstClr val="black"/>
                </a:solidFill>
              </a:rPr>
              <a:t>Machine</a:t>
            </a:r>
            <a:r>
              <a:rPr kumimoji="1" lang="ko-KR" altLang="en-US" sz="1400">
                <a:solidFill>
                  <a:prstClr val="black"/>
                </a:solidFill>
              </a:rPr>
              <a:t> 개념 이해 </a:t>
            </a:r>
            <a:endParaRPr kumimoji="1" lang="en-US" altLang="ko-KR" sz="1400" dirty="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lang="ko-KR" altLang="en-US" sz="1400" b="1">
                <a:solidFill>
                  <a:prstClr val="black"/>
                </a:solidFill>
              </a:rPr>
              <a:t>○</a:t>
            </a:r>
            <a:r>
              <a:rPr kumimoji="1" lang="en-US" altLang="ko-KR" sz="1400">
                <a:solidFill>
                  <a:prstClr val="black"/>
                </a:solidFill>
              </a:rPr>
              <a:t> </a:t>
            </a:r>
            <a:r>
              <a:rPr kumimoji="1" lang="ko-KR" altLang="en-US" sz="1400">
                <a:solidFill>
                  <a:prstClr val="black"/>
                </a:solidFill>
              </a:rPr>
              <a:t>낭비 발굴 및 개선 즉실천 실습</a:t>
            </a:r>
            <a:endParaRPr kumimoji="1" lang="en-US" altLang="ko-KR" sz="1400">
              <a:solidFill>
                <a:prstClr val="black"/>
              </a:solidFill>
            </a:endParaRPr>
          </a:p>
          <a:p>
            <a:pPr lvl="0">
              <a:lnSpc>
                <a:spcPct val="121000"/>
              </a:lnSpc>
            </a:pPr>
            <a:r>
              <a:rPr lang="ko-KR" altLang="en-US" sz="1400" b="1">
                <a:solidFill>
                  <a:prstClr val="black"/>
                </a:solidFill>
              </a:rPr>
              <a:t>○</a:t>
            </a:r>
            <a:r>
              <a:rPr kumimoji="1" lang="en-US" altLang="ko-KR" sz="1400">
                <a:solidFill>
                  <a:prstClr val="black"/>
                </a:solidFill>
              </a:rPr>
              <a:t> </a:t>
            </a:r>
            <a:r>
              <a:rPr kumimoji="1" lang="ko-KR" altLang="en-US" sz="1400">
                <a:solidFill>
                  <a:prstClr val="black"/>
                </a:solidFill>
              </a:rPr>
              <a:t>도전 및 혁신 의지 다지기</a:t>
            </a:r>
            <a:r>
              <a:rPr kumimoji="1" lang="en-US" altLang="ko-KR" sz="1400">
                <a:solidFill>
                  <a:prstClr val="black"/>
                </a:solidFill>
              </a:rPr>
              <a:t>, </a:t>
            </a:r>
            <a:r>
              <a:rPr kumimoji="1" lang="ko-KR" altLang="en-US" sz="1400">
                <a:solidFill>
                  <a:prstClr val="black"/>
                </a:solidFill>
              </a:rPr>
              <a:t>수료평가</a:t>
            </a:r>
            <a:endParaRPr kumimoji="1" lang="en-US" altLang="ko-KR" sz="1400" dirty="0">
              <a:solidFill>
                <a:prstClr val="black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EAAE8-9770-0748-32D6-0C415079A496}"/>
              </a:ext>
            </a:extLst>
          </p:cNvPr>
          <p:cNvSpPr txBox="1"/>
          <p:nvPr/>
        </p:nvSpPr>
        <p:spPr>
          <a:xfrm>
            <a:off x="539552" y="6262823"/>
            <a:ext cx="83594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/>
            <a:r>
              <a:rPr lang="en-US" altLang="ko-KR" sz="1200" b="1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b="1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중소기업컨소시엄 </a:t>
            </a:r>
            <a:r>
              <a:rPr lang="ko-KR" altLang="en-US" sz="1200" b="1"/>
              <a:t>회원사 가입 → 승인</a:t>
            </a:r>
            <a:r>
              <a:rPr lang="en-US" altLang="ko-KR" sz="1000" b="1"/>
              <a:t>(</a:t>
            </a:r>
            <a:r>
              <a:rPr lang="ko-KR" altLang="en-US" sz="1000" b="1"/>
              <a:t>컨소시엄사무국</a:t>
            </a:r>
            <a:r>
              <a:rPr lang="en-US" altLang="ko-KR" sz="1000" b="1"/>
              <a:t>) </a:t>
            </a:r>
            <a:r>
              <a:rPr lang="en-US" altLang="ko-KR" sz="1200" b="1"/>
              <a:t>→ </a:t>
            </a:r>
            <a:r>
              <a:rPr lang="ko-KR" altLang="en-US" sz="1200" b="1"/>
              <a:t>교육생 개인회원가입 → 입과신청</a:t>
            </a:r>
            <a:r>
              <a:rPr lang="en-US" altLang="ko-KR" sz="1100" b="1"/>
              <a:t>(</a:t>
            </a:r>
            <a:r>
              <a:rPr lang="ko-KR" altLang="en-US" sz="1100" b="1"/>
              <a:t>과정개설후</a:t>
            </a:r>
            <a:r>
              <a:rPr lang="en-US" altLang="ko-KR" sz="1100" b="1"/>
              <a:t>)</a:t>
            </a:r>
            <a:r>
              <a:rPr lang="ko-KR" altLang="en-US" sz="1100" b="1"/>
              <a:t> </a:t>
            </a:r>
            <a:r>
              <a:rPr lang="ko-KR" altLang="en-US" sz="1200" b="1"/>
              <a:t>→ 교육실시 </a:t>
            </a:r>
          </a:p>
          <a:p>
            <a:pPr latinLnBrk="0"/>
            <a:r>
              <a:rPr lang="ko-KR" altLang="en-US" sz="1200" b="1"/>
              <a:t>   </a:t>
            </a:r>
            <a:r>
              <a:rPr lang="en-US" altLang="ko-KR" sz="1200" b="1"/>
              <a:t>→ </a:t>
            </a:r>
            <a:r>
              <a:rPr lang="ko-KR" altLang="en-US" sz="1200" b="1"/>
              <a:t>회원사 가입후 담당자에게 연락 승인요청</a:t>
            </a:r>
            <a:r>
              <a:rPr lang="en-US" altLang="ko-KR" sz="1100" b="1"/>
              <a:t>(</a:t>
            </a:r>
            <a:r>
              <a:rPr lang="ko-KR" altLang="en-US" sz="1100" b="1"/>
              <a:t>담당</a:t>
            </a:r>
            <a:r>
              <a:rPr lang="en-US" altLang="ko-KR" sz="1100" b="1"/>
              <a:t>: </a:t>
            </a:r>
            <a:r>
              <a:rPr lang="ko-KR" altLang="en-US" sz="1100" b="1"/>
              <a:t>문형석</a:t>
            </a:r>
            <a:r>
              <a:rPr lang="en-US" altLang="ko-KR" sz="1100" b="1"/>
              <a:t>(010-4513-7708), </a:t>
            </a:r>
            <a:r>
              <a:rPr lang="ko-KR" altLang="en-US" sz="1100" b="1"/>
              <a:t>가입문의</a:t>
            </a:r>
            <a:r>
              <a:rPr lang="en-US" altLang="ko-KR" sz="1100" b="1"/>
              <a:t>(070-4124-9075)</a:t>
            </a:r>
            <a:endParaRPr lang="ko-KR" altLang="en-US" sz="1200" b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976A773-9F19-6D19-786B-53C19E656235}"/>
              </a:ext>
            </a:extLst>
          </p:cNvPr>
          <p:cNvSpPr txBox="1"/>
          <p:nvPr/>
        </p:nvSpPr>
        <p:spPr>
          <a:xfrm>
            <a:off x="8027626" y="145448"/>
            <a:ext cx="9140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100">
                <a:solidFill>
                  <a:schemeClr val="bg1"/>
                </a:solidFill>
              </a:rPr>
              <a:t>포</a:t>
            </a:r>
            <a:r>
              <a:rPr lang="en-US" altLang="ko-KR" sz="1100">
                <a:solidFill>
                  <a:schemeClr val="bg1"/>
                </a:solidFill>
              </a:rPr>
              <a:t>)QSS</a:t>
            </a:r>
            <a:r>
              <a:rPr lang="ko-KR" altLang="en-US" sz="1100">
                <a:solidFill>
                  <a:schemeClr val="bg1"/>
                </a:solidFill>
              </a:rPr>
              <a:t>섹션</a:t>
            </a:r>
            <a:endParaRPr lang="en-US" altLang="ko-KR" sz="1100">
              <a:solidFill>
                <a:schemeClr val="bg1"/>
              </a:solidFill>
            </a:endParaRPr>
          </a:p>
          <a:p>
            <a:pPr algn="ctr"/>
            <a:r>
              <a:rPr lang="en-US" altLang="ko-KR" sz="1100">
                <a:solidFill>
                  <a:schemeClr val="bg1"/>
                </a:solidFill>
              </a:rPr>
              <a:t>2026.1.13</a:t>
            </a:r>
            <a:endParaRPr lang="ko-KR" altLang="en-US" sz="1100">
              <a:solidFill>
                <a:schemeClr val="bg1"/>
              </a:solidFill>
            </a:endParaRP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96702BE-4DA8-ED8D-EBB5-FDCC6B904989}"/>
              </a:ext>
            </a:extLst>
          </p:cNvPr>
          <p:cNvSpPr>
            <a:spLocks/>
          </p:cNvSpPr>
          <p:nvPr/>
        </p:nvSpPr>
        <p:spPr>
          <a:xfrm>
            <a:off x="471730" y="5477168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F42F05-6CC1-02F8-6C1F-371EEB8F71C5}"/>
              </a:ext>
            </a:extLst>
          </p:cNvPr>
          <p:cNvSpPr txBox="1"/>
          <p:nvPr/>
        </p:nvSpPr>
        <p:spPr>
          <a:xfrm>
            <a:off x="703838" y="5375579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향후계획 </a:t>
            </a:r>
            <a:r>
              <a:rPr lang="en-US" altLang="ko-KR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lang="ko-KR" altLang="en-US" sz="14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혁신허브 </a:t>
            </a:r>
            <a:r>
              <a:rPr lang="en-US" altLang="ko-KR" sz="14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16</a:t>
            </a:r>
            <a:r>
              <a:rPr lang="ko-KR" altLang="en-US" sz="14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기 혁신리더 양성 심화 교육 실시 </a:t>
            </a:r>
            <a:r>
              <a:rPr lang="en-US" altLang="ko-KR" sz="1400" b="1">
                <a:solidFill>
                  <a:prstClr val="black"/>
                </a:solidFill>
              </a:rPr>
              <a:t>: 6.16(</a:t>
            </a:r>
            <a:r>
              <a:rPr lang="ko-KR" altLang="en-US" sz="1400" b="1">
                <a:solidFill>
                  <a:prstClr val="black"/>
                </a:solidFill>
              </a:rPr>
              <a:t>화</a:t>
            </a:r>
            <a:r>
              <a:rPr lang="en-US" altLang="ko-KR" sz="1400" b="1">
                <a:solidFill>
                  <a:prstClr val="black"/>
                </a:solidFill>
              </a:rPr>
              <a:t>)~18(</a:t>
            </a:r>
            <a:r>
              <a:rPr lang="ko-KR" altLang="en-US" sz="1400" b="1">
                <a:solidFill>
                  <a:prstClr val="black"/>
                </a:solidFill>
              </a:rPr>
              <a:t>목</a:t>
            </a:r>
            <a:r>
              <a:rPr lang="en-US" altLang="ko-KR" sz="1400" b="1">
                <a:solidFill>
                  <a:prstClr val="black"/>
                </a:solidFill>
              </a:rPr>
              <a:t>)</a:t>
            </a:r>
            <a:endParaRPr lang="en-US" altLang="ko-K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53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963810"/>
              </p:ext>
            </p:extLst>
          </p:nvPr>
        </p:nvGraphicFramePr>
        <p:xfrm>
          <a:off x="107950" y="703582"/>
          <a:ext cx="8928546" cy="54622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8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1517227266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472808158"/>
                    </a:ext>
                  </a:extLst>
                </a:gridCol>
              </a:tblGrid>
              <a:tr h="272474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일정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굴림" panose="020B0600000101010101" pitchFamily="50" charset="-127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1400" b="1" u="none" strike="noStrike">
                          <a:effectLst/>
                          <a:latin typeface="+mn-ea"/>
                          <a:ea typeface="+mn-ea"/>
                        </a:rPr>
                        <a:t>일차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1400" b="1" u="none" strike="noStrike">
                          <a:effectLst/>
                          <a:latin typeface="+mn-ea"/>
                          <a:ea typeface="+mn-ea"/>
                        </a:rPr>
                        <a:t>일차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400" b="1" u="none" strike="noStrike">
                          <a:effectLst/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400" b="1" u="none" strike="noStrike">
                          <a:effectLst/>
                          <a:latin typeface="+mn-ea"/>
                          <a:ea typeface="+mn-ea"/>
                        </a:rPr>
                        <a:t>일차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674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08:00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OT</a:t>
                      </a:r>
                      <a:r>
                        <a:rPr lang="en-US" altLang="ko-KR" sz="1100" b="1" i="0" u="none" strike="noStrike" baseline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1" i="0" u="none" strike="noStrike" baseline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및 혁신허브 소개</a:t>
                      </a:r>
                      <a:r>
                        <a:rPr lang="en-US" altLang="ko-KR" sz="1100" b="1" i="0" u="none" strike="noStrike" baseline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(0.5H)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5S &amp; VM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이해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 (3H)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실습안내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(0.5H)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10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08:30</a:t>
                      </a:r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자기소개</a:t>
                      </a:r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팀편성</a:t>
                      </a:r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(0.5H)</a:t>
                      </a:r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7438" marR="7438" marT="7438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실습 </a:t>
                      </a:r>
                      <a:r>
                        <a:rPr lang="en-US" altLang="ko-KR" sz="1100" b="1" u="none" strike="noStrike" kern="12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(3.5H)</a:t>
                      </a:r>
                      <a:endParaRPr lang="ko-KR" altLang="en-US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784994"/>
                  </a:ext>
                </a:extLst>
              </a:tr>
              <a:tr h="89835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>
                          <a:latin typeface="+mn-ea"/>
                          <a:ea typeface="+mn-ea"/>
                        </a:rPr>
                        <a:t>09:30</a:t>
                      </a:r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변화관리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리더역활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,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 Morale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향상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(2.5H)</a:t>
                      </a:r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7438" marR="7438" marT="7438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503756"/>
                  </a:ext>
                </a:extLst>
              </a:tr>
              <a:tr h="4867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kern="120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11:00</a:t>
                      </a:r>
                      <a:endParaRPr lang="en-US" altLang="ko-KR" sz="1100" b="1"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altLang="ko-KR" sz="1400" u="none" strike="noStrike">
                        <a:effectLst/>
                      </a:endParaRPr>
                    </a:p>
                  </a:txBody>
                  <a:tcPr marL="7438" marR="7438" marT="743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My Machine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이해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 (1H)</a:t>
                      </a:r>
                      <a:endParaRPr lang="ko-KR" altLang="en-US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7438" marR="7438" marT="7438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621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12:00</a:t>
                      </a:r>
                      <a:endParaRPr lang="en-US" altLang="ko-KR" sz="11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중 식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4067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13:00</a:t>
                      </a:r>
                      <a:endParaRPr lang="en-US" altLang="ko-KR" sz="11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QSS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철학과 사상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(2H)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My Machine </a:t>
                      </a: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이해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 (2H)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실습발표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(1.5H)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14:30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u="none" strike="noStrike">
                        <a:effectLst/>
                      </a:endParaRPr>
                    </a:p>
                  </a:txBody>
                  <a:tcPr marL="7438" marR="7438" marT="7438" marB="0" anchor="ctr">
                    <a:lnL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프로그램 안내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(0.5H)</a:t>
                      </a:r>
                      <a:endParaRPr lang="ko-KR" alt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143411"/>
                  </a:ext>
                </a:extLst>
              </a:tr>
              <a:tr h="3240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15:00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낭비와 개선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(2Hr)</a:t>
                      </a:r>
                      <a:endParaRPr lang="en-US" altLang="ko-KR" sz="1100" b="1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과정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Review (0.5H)</a:t>
                      </a:r>
                      <a:endParaRPr lang="en-US" altLang="ko-KR" sz="1100" b="1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도전 및 혁신의지다지기 </a:t>
                      </a:r>
                      <a:b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(1.5Hr)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638547"/>
                  </a:ext>
                </a:extLst>
              </a:tr>
              <a:tr h="31796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16:00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400" u="none" strike="noStrike" dirty="0">
                        <a:effectLst/>
                      </a:endParaRPr>
                    </a:p>
                  </a:txBody>
                  <a:tcPr marL="7438" marR="7438" marT="743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이론 평가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(1H)</a:t>
                      </a:r>
                      <a:endParaRPr lang="ko-KR" altLang="en-US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b="1">
                        <a:latin typeface="+mn-ea"/>
                        <a:ea typeface="+mn-ea"/>
                      </a:endParaRPr>
                    </a:p>
                  </a:txBody>
                  <a:tcPr marL="7438" marR="7438" marT="7438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437940"/>
                  </a:ext>
                </a:extLst>
              </a:tr>
              <a:tr h="31796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u="none" strike="noStrike">
                          <a:effectLst/>
                          <a:latin typeface="+mn-ea"/>
                          <a:ea typeface="+mn-ea"/>
                        </a:rPr>
                        <a:t>설문조사 </a:t>
                      </a:r>
                      <a:r>
                        <a:rPr lang="en-US" altLang="ko-KR" sz="1100" b="1" u="none" strike="noStrike">
                          <a:effectLst/>
                          <a:latin typeface="+mn-ea"/>
                          <a:ea typeface="+mn-ea"/>
                        </a:rPr>
                        <a:t>(0.5Hr)</a:t>
                      </a:r>
                      <a:endParaRPr lang="ko-KR" altLang="en-US"/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630215"/>
                  </a:ext>
                </a:extLst>
              </a:tr>
            </a:tbl>
          </a:graphicData>
        </a:graphic>
      </p:graphicFrame>
      <p:sp>
        <p:nvSpPr>
          <p:cNvPr id="2" name="Text Box 2">
            <a:extLst>
              <a:ext uri="{FF2B5EF4-FFF2-40B4-BE49-F238E27FC236}">
                <a16:creationId xmlns:a16="http://schemas.microsoft.com/office/drawing/2014/main" id="{51B5B18E-EE79-D34D-821E-A23E31328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14" y="79902"/>
            <a:ext cx="8826986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2400" b="1">
                <a:solidFill>
                  <a:srgbClr val="000000"/>
                </a:solidFill>
              </a:rPr>
              <a:t>[</a:t>
            </a:r>
            <a:r>
              <a:rPr kumimoji="1" lang="ko-KR" altLang="en-US" sz="2400" b="1">
                <a:solidFill>
                  <a:srgbClr val="000000"/>
                </a:solidFill>
              </a:rPr>
              <a:t>첨부</a:t>
            </a:r>
            <a:r>
              <a:rPr kumimoji="1" lang="en-US" altLang="ko-KR" sz="2400" b="1">
                <a:solidFill>
                  <a:srgbClr val="000000"/>
                </a:solidFill>
              </a:rPr>
              <a:t>1]</a:t>
            </a:r>
            <a:r>
              <a:rPr kumimoji="1" lang="ko-KR" altLang="en-US" sz="2400" b="1">
                <a:solidFill>
                  <a:srgbClr val="000000"/>
                </a:solidFill>
              </a:rPr>
              <a:t> ’</a:t>
            </a:r>
            <a:r>
              <a:rPr kumimoji="1" lang="en-US" altLang="ko-KR" sz="2400" b="1">
                <a:solidFill>
                  <a:srgbClr val="000000"/>
                </a:solidFill>
              </a:rPr>
              <a:t>26</a:t>
            </a:r>
            <a:r>
              <a:rPr kumimoji="1" lang="ko-KR" altLang="en-US" sz="2400" b="1">
                <a:solidFill>
                  <a:srgbClr val="000000"/>
                </a:solidFill>
              </a:rPr>
              <a:t>년 혁신허브 혁신리더 양성 기본교육 커리큘럼</a:t>
            </a:r>
            <a:endParaRPr kumimoji="1" lang="ko-KR" altLang="en-US" sz="24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222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17014" y="79901"/>
            <a:ext cx="7567354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2400" b="1">
                <a:solidFill>
                  <a:srgbClr val="000000"/>
                </a:solidFill>
              </a:rPr>
              <a:t>’</a:t>
            </a:r>
            <a:r>
              <a:rPr kumimoji="1" lang="en-US" altLang="ko-KR" sz="2400" b="1">
                <a:solidFill>
                  <a:srgbClr val="000000"/>
                </a:solidFill>
              </a:rPr>
              <a:t>26</a:t>
            </a:r>
            <a:r>
              <a:rPr kumimoji="1" lang="ko-KR" altLang="en-US" sz="2400" b="1">
                <a:solidFill>
                  <a:srgbClr val="000000"/>
                </a:solidFill>
              </a:rPr>
              <a:t>년 혁신허브 혁신리더 양성 심화교육 계획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3838" y="757888"/>
            <a:ext cx="8254596" cy="63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marR="0" lvl="0" indent="-628650" algn="l" defTabSz="914400" rtl="0" eaLnBrk="1" fontAlgn="auto" latinLnBrk="1" hangingPunct="1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목적 </a:t>
            </a:r>
            <a:r>
              <a:rPr kumimoji="0" lang="en-US" altLang="ko-KR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: </a:t>
            </a:r>
            <a:r>
              <a:rPr kumimoji="0" lang="en-US" altLang="ko-KR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QSS</a:t>
            </a:r>
            <a:r>
              <a:rPr kumimoji="0" lang="ko-KR" altLang="en-US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의 기본교육과정을 수료한 혁신리더를 대상으로 </a:t>
            </a:r>
            <a:r>
              <a:rPr kumimoji="0" lang="ko-KR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성과창출형 과제활동을 수행 할 수 있는 능력을 배양</a:t>
            </a:r>
            <a:r>
              <a:rPr kumimoji="0" lang="ko-KR" altLang="en-US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하기</a:t>
            </a:r>
            <a:r>
              <a:rPr kumimoji="0" lang="ko-KR" alt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위함</a:t>
            </a:r>
            <a:r>
              <a:rPr kumimoji="0" lang="en-US" altLang="ko-KR" sz="1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1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3838" y="1421333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개요</a:t>
            </a:r>
            <a:endParaRPr kumimoji="0" lang="en-US" altLang="ko-K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3838" y="3409122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교육내용 </a:t>
            </a:r>
            <a:r>
              <a:rPr kumimoji="0" lang="en-US" altLang="ko-KR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중소기업컨소시엄 연계</a:t>
            </a:r>
            <a:r>
              <a:rPr kumimoji="0" lang="en-US" altLang="ko-KR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</a:t>
            </a:r>
            <a:endParaRPr kumimoji="0" lang="en-US" altLang="ko-KR" sz="1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96192" y="1673667"/>
            <a:ext cx="7567354" cy="128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 </a:t>
            </a:r>
            <a:r>
              <a:rPr kumimoji="1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일시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:</a:t>
            </a:r>
            <a:r>
              <a:rPr kumimoji="1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26. 6. 16(</a:t>
            </a:r>
            <a:r>
              <a:rPr kumimoji="1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화</a:t>
            </a:r>
            <a:r>
              <a:rPr kumimoji="1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 ~ 6. 18(</a:t>
            </a:r>
            <a:r>
              <a:rPr kumimoji="1" lang="ko-KR" altLang="en-US" sz="1400" b="1">
                <a:solidFill>
                  <a:srgbClr val="0000FF"/>
                </a:solidFill>
                <a:latin typeface="맑은 고딕"/>
                <a:ea typeface="맑은 고딕" panose="020B0503020000020004" pitchFamily="50" charset="-127"/>
              </a:rPr>
              <a:t>목</a:t>
            </a:r>
            <a:r>
              <a:rPr kumimoji="1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08:00~17:00, 3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일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전일제 교육</a:t>
            </a:r>
            <a:endParaRPr kumimoji="1" lang="en-US" altLang="ko-KR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 </a:t>
            </a:r>
            <a:r>
              <a:rPr kumimoji="1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장소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: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구룡포 수련관 중강의실</a:t>
            </a:r>
            <a:endParaRPr kumimoji="1" lang="en-US" altLang="ko-KR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4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○ 강사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혁신허브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QSS</a:t>
            </a:r>
            <a: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FT</a:t>
            </a:r>
            <a:b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</a:br>
            <a:r>
              <a:rPr kumimoji="1" lang="ko-KR" altLang="en-US" sz="14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○ 차량운행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: </a:t>
            </a:r>
            <a: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개인차량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3</a:t>
            </a:r>
            <a: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일간 전일제 출퇴근 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(</a:t>
            </a:r>
            <a:r>
              <a:rPr kumimoji="1" lang="ko-KR" altLang="en-US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회사별 카풀운영 권장</a:t>
            </a:r>
            <a:r>
              <a:rPr kumimoji="1" lang="en-US" altLang="ko-KR" sz="1400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697822" y="3702491"/>
            <a:ext cx="7567354" cy="1291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QSS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활동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Overview</a:t>
            </a:r>
            <a:endParaRPr kumimoji="1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QSS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과제활동 추진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Road Map</a:t>
            </a:r>
            <a:endParaRPr kumimoji="1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단계별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QSS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과제활동 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(DMAIC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단계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이해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및 실습</a:t>
            </a:r>
            <a:endParaRPr kumimoji="1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○</a:t>
            </a:r>
            <a:r>
              <a:rPr kumimoji="1" lang="en-US" altLang="ko-KR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</a:t>
            </a:r>
            <a:r>
              <a:rPr kumimoji="1" lang="ko-KR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이론평가 및 사례 학습</a:t>
            </a:r>
            <a:endParaRPr kumimoji="1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D15624-3003-8034-93C2-E585FCB04746}"/>
              </a:ext>
            </a:extLst>
          </p:cNvPr>
          <p:cNvSpPr txBox="1"/>
          <p:nvPr/>
        </p:nvSpPr>
        <p:spPr>
          <a:xfrm>
            <a:off x="8178308" y="126976"/>
            <a:ext cx="91403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ko-KR" altLang="en-US" sz="1100">
                <a:solidFill>
                  <a:schemeClr val="bg1"/>
                </a:solidFill>
              </a:rPr>
              <a:t>포</a:t>
            </a:r>
            <a:r>
              <a:rPr lang="en-US" altLang="ko-KR" sz="1100">
                <a:solidFill>
                  <a:schemeClr val="bg1"/>
                </a:solidFill>
              </a:rPr>
              <a:t>)QSS</a:t>
            </a:r>
            <a:r>
              <a:rPr lang="ko-KR" altLang="en-US" sz="1100">
                <a:solidFill>
                  <a:schemeClr val="bg1"/>
                </a:solidFill>
              </a:rPr>
              <a:t>섹션</a:t>
            </a:r>
            <a:endParaRPr lang="en-US" altLang="ko-KR" sz="1100">
              <a:solidFill>
                <a:schemeClr val="bg1"/>
              </a:solidFill>
            </a:endParaRPr>
          </a:p>
          <a:p>
            <a:pPr algn="r"/>
            <a:r>
              <a:rPr lang="en-US" altLang="ko-KR" sz="1100">
                <a:solidFill>
                  <a:schemeClr val="bg1"/>
                </a:solidFill>
              </a:rPr>
              <a:t>2026.1.13</a:t>
            </a:r>
            <a:endParaRPr lang="ko-KR" altLang="en-US" sz="110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A02D1E-65E8-5815-B4DB-A2DAE17DA3E4}"/>
              </a:ext>
            </a:extLst>
          </p:cNvPr>
          <p:cNvSpPr txBox="1"/>
          <p:nvPr/>
        </p:nvSpPr>
        <p:spPr>
          <a:xfrm>
            <a:off x="703838" y="4998612"/>
            <a:ext cx="8188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>
                <a:solidFill>
                  <a:prstClr val="black"/>
                </a:solidFill>
              </a:rPr>
              <a:t>향후계획 </a:t>
            </a:r>
            <a:r>
              <a:rPr lang="en-US" altLang="ko-KR" b="1">
                <a:solidFill>
                  <a:prstClr val="black"/>
                </a:solidFill>
              </a:rPr>
              <a:t>: </a:t>
            </a:r>
            <a:r>
              <a:rPr lang="ko-KR" altLang="en-US" sz="1400">
                <a:solidFill>
                  <a:prstClr val="black"/>
                </a:solidFill>
              </a:rPr>
              <a:t>혁신리더별 자사 </a:t>
            </a:r>
            <a:r>
              <a:rPr lang="en-US" altLang="ko-KR" sz="1400">
                <a:solidFill>
                  <a:prstClr val="black"/>
                </a:solidFill>
              </a:rPr>
              <a:t>QSS</a:t>
            </a:r>
            <a:r>
              <a:rPr lang="ko-KR" altLang="en-US" sz="1400">
                <a:solidFill>
                  <a:prstClr val="black"/>
                </a:solidFill>
              </a:rPr>
              <a:t>활동 추진</a:t>
            </a:r>
            <a:endParaRPr lang="en-US" altLang="ko-KR" sz="1400" dirty="0">
              <a:solidFill>
                <a:prstClr val="black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D8B9295-1F13-D2E5-68C7-B0BB5F1CBA92}"/>
              </a:ext>
            </a:extLst>
          </p:cNvPr>
          <p:cNvSpPr txBox="1"/>
          <p:nvPr/>
        </p:nvSpPr>
        <p:spPr>
          <a:xfrm>
            <a:off x="611560" y="5837467"/>
            <a:ext cx="21451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/>
              <a:t>※ </a:t>
            </a:r>
            <a:r>
              <a:rPr lang="ko-KR" altLang="en-US" sz="1200" b="1" dirty="0"/>
              <a:t>준비물 </a:t>
            </a:r>
            <a:r>
              <a:rPr lang="en-US" altLang="ko-KR" sz="1200" b="1"/>
              <a:t>: </a:t>
            </a:r>
            <a:r>
              <a:rPr lang="ko-KR" altLang="en-US" sz="1200" b="1"/>
              <a:t>간편복장</a:t>
            </a:r>
            <a:r>
              <a:rPr lang="en-US" altLang="ko-KR" sz="1200" b="1"/>
              <a:t>, </a:t>
            </a:r>
            <a:r>
              <a:rPr lang="ko-KR" altLang="en-US" sz="1200" b="1"/>
              <a:t>필기구</a:t>
            </a:r>
            <a:endParaRPr lang="ko-KR" altLang="en-US" sz="1200" b="1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D778F6-E866-3374-40AB-D726F7C0160A}"/>
              </a:ext>
            </a:extLst>
          </p:cNvPr>
          <p:cNvSpPr txBox="1"/>
          <p:nvPr/>
        </p:nvSpPr>
        <p:spPr>
          <a:xfrm>
            <a:off x="611560" y="6079002"/>
            <a:ext cx="83594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atinLnBrk="0"/>
            <a:r>
              <a:rPr lang="en-US" altLang="ko-KR" sz="1200" b="1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※ </a:t>
            </a:r>
            <a:r>
              <a:rPr lang="ko-KR" altLang="en-US" sz="1200" b="1"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중소기업컨소시엄 </a:t>
            </a:r>
            <a:r>
              <a:rPr lang="ko-KR" altLang="en-US" sz="1200" b="1"/>
              <a:t>회원사 가입 → 승인</a:t>
            </a:r>
            <a:r>
              <a:rPr lang="en-US" altLang="ko-KR" sz="1000" b="1"/>
              <a:t>(</a:t>
            </a:r>
            <a:r>
              <a:rPr lang="ko-KR" altLang="en-US" sz="1000" b="1"/>
              <a:t>컨소시엄사무국</a:t>
            </a:r>
            <a:r>
              <a:rPr lang="en-US" altLang="ko-KR" sz="1000" b="1"/>
              <a:t>) </a:t>
            </a:r>
            <a:r>
              <a:rPr lang="en-US" altLang="ko-KR" sz="1200" b="1"/>
              <a:t>→ </a:t>
            </a:r>
            <a:r>
              <a:rPr lang="ko-KR" altLang="en-US" sz="1200" b="1"/>
              <a:t>교육생 개인회원가입 → 입과신청</a:t>
            </a:r>
            <a:r>
              <a:rPr lang="en-US" altLang="ko-KR" sz="1100" b="1"/>
              <a:t>(</a:t>
            </a:r>
            <a:r>
              <a:rPr lang="ko-KR" altLang="en-US" sz="1100" b="1"/>
              <a:t>과정개설후</a:t>
            </a:r>
            <a:r>
              <a:rPr lang="en-US" altLang="ko-KR" sz="1100" b="1"/>
              <a:t>)</a:t>
            </a:r>
            <a:r>
              <a:rPr lang="ko-KR" altLang="en-US" sz="1100" b="1"/>
              <a:t> </a:t>
            </a:r>
            <a:r>
              <a:rPr lang="ko-KR" altLang="en-US" sz="1200" b="1"/>
              <a:t>→ 교육실시 </a:t>
            </a:r>
          </a:p>
          <a:p>
            <a:pPr latinLnBrk="0"/>
            <a:r>
              <a:rPr lang="ko-KR" altLang="en-US" sz="1200" b="1"/>
              <a:t>   </a:t>
            </a:r>
            <a:r>
              <a:rPr lang="en-US" altLang="ko-KR" sz="1200" b="1"/>
              <a:t>→ </a:t>
            </a:r>
            <a:r>
              <a:rPr lang="ko-KR" altLang="en-US" sz="1200" b="1"/>
              <a:t>회원사 가입후 담당자에게 연락 승인요청</a:t>
            </a:r>
            <a:r>
              <a:rPr lang="en-US" altLang="ko-KR" sz="1100" b="1"/>
              <a:t>(</a:t>
            </a:r>
            <a:r>
              <a:rPr lang="ko-KR" altLang="en-US" sz="1100" b="1"/>
              <a:t>담당</a:t>
            </a:r>
            <a:r>
              <a:rPr lang="en-US" altLang="ko-KR" sz="1100" b="1"/>
              <a:t>: </a:t>
            </a:r>
            <a:r>
              <a:rPr lang="ko-KR" altLang="en-US" sz="1100" b="1"/>
              <a:t>문형석</a:t>
            </a:r>
            <a:r>
              <a:rPr lang="en-US" altLang="ko-KR" sz="1100" b="1"/>
              <a:t>(010-4513-7708), </a:t>
            </a:r>
            <a:r>
              <a:rPr lang="ko-KR" altLang="en-US" sz="1100" b="1"/>
              <a:t>가입문의</a:t>
            </a:r>
            <a:r>
              <a:rPr lang="en-US" altLang="ko-KR" sz="1100" b="1"/>
              <a:t>(070-4124-9075)</a:t>
            </a:r>
            <a:endParaRPr lang="ko-KR" altLang="en-US" sz="1200" b="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D07687-C206-542A-9EAC-8FA0C176A810}"/>
              </a:ext>
            </a:extLst>
          </p:cNvPr>
          <p:cNvSpPr txBox="1"/>
          <p:nvPr/>
        </p:nvSpPr>
        <p:spPr>
          <a:xfrm>
            <a:off x="703838" y="2934883"/>
            <a:ext cx="8188642" cy="39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21000"/>
              </a:lnSpc>
            </a:pP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참석대상</a:t>
            </a:r>
            <a:r>
              <a:rPr lang="en-US" altLang="ko-KR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: </a:t>
            </a: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총</a:t>
            </a:r>
            <a:r>
              <a:rPr lang="en-US" altLang="ko-KR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**</a:t>
            </a:r>
            <a:r>
              <a:rPr lang="ko-KR" altLang="en-US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명 </a:t>
            </a:r>
            <a:r>
              <a:rPr kumimoji="1" lang="en-US" altLang="ko-KR" sz="1400">
                <a:solidFill>
                  <a:prstClr val="black"/>
                </a:solidFill>
              </a:rPr>
              <a:t>(</a:t>
            </a:r>
            <a:r>
              <a:rPr kumimoji="1" lang="en-US" altLang="ko-KR" sz="1400">
                <a:solidFill>
                  <a:prstClr val="black"/>
                </a:solidFill>
                <a:highlight>
                  <a:srgbClr val="FFFF99"/>
                </a:highlight>
              </a:rPr>
              <a:t>QSS </a:t>
            </a:r>
            <a:r>
              <a:rPr kumimoji="1" lang="ko-KR" altLang="en-US" sz="1400">
                <a:solidFill>
                  <a:prstClr val="black"/>
                </a:solidFill>
                <a:highlight>
                  <a:srgbClr val="FFFF99"/>
                </a:highlight>
              </a:rPr>
              <a:t>기본교육 과정을 수료한 혁신리더 </a:t>
            </a:r>
            <a:r>
              <a:rPr kumimoji="1" lang="en-US" altLang="ko-KR" sz="1400">
                <a:solidFill>
                  <a:prstClr val="black"/>
                </a:solidFill>
              </a:rPr>
              <a:t>)</a:t>
            </a:r>
            <a:endParaRPr lang="en-US" altLang="ko-KR" b="1" dirty="0">
              <a:solidFill>
                <a:prstClr val="black"/>
              </a:solidFill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3248D125-F708-D32D-E6B4-E86A1191CF70}"/>
              </a:ext>
            </a:extLst>
          </p:cNvPr>
          <p:cNvSpPr>
            <a:spLocks/>
          </p:cNvSpPr>
          <p:nvPr/>
        </p:nvSpPr>
        <p:spPr>
          <a:xfrm>
            <a:off x="471730" y="837836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A22DF23-80FB-7F70-224B-84A35CE71581}"/>
              </a:ext>
            </a:extLst>
          </p:cNvPr>
          <p:cNvSpPr>
            <a:spLocks/>
          </p:cNvSpPr>
          <p:nvPr/>
        </p:nvSpPr>
        <p:spPr>
          <a:xfrm>
            <a:off x="471730" y="1522922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FDB5B3B8-A49F-AB43-89E6-7CB090996CD6}"/>
              </a:ext>
            </a:extLst>
          </p:cNvPr>
          <p:cNvSpPr>
            <a:spLocks/>
          </p:cNvSpPr>
          <p:nvPr/>
        </p:nvSpPr>
        <p:spPr>
          <a:xfrm>
            <a:off x="471730" y="3048847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1F03BA8D-1FBC-2D31-F69C-819E5891F7D4}"/>
              </a:ext>
            </a:extLst>
          </p:cNvPr>
          <p:cNvSpPr>
            <a:spLocks/>
          </p:cNvSpPr>
          <p:nvPr/>
        </p:nvSpPr>
        <p:spPr>
          <a:xfrm>
            <a:off x="471730" y="5100201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16BDEF9-65EF-5560-8C16-82E30ECE4D41}"/>
              </a:ext>
            </a:extLst>
          </p:cNvPr>
          <p:cNvSpPr>
            <a:spLocks/>
          </p:cNvSpPr>
          <p:nvPr/>
        </p:nvSpPr>
        <p:spPr>
          <a:xfrm>
            <a:off x="471730" y="3510711"/>
            <a:ext cx="166154" cy="166154"/>
          </a:xfrm>
          <a:prstGeom prst="rect">
            <a:avLst/>
          </a:prstGeom>
          <a:solidFill>
            <a:srgbClr val="1F497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rtlCol="0" anchor="ctr"/>
          <a:lstStyle/>
          <a:p>
            <a:pPr algn="ctr" latinLnBrk="0">
              <a:defRPr/>
            </a:pPr>
            <a:endParaRPr lang="ko-KR" altLang="en-US" sz="1477" b="1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0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6613A2B6-B81C-30A4-794F-0C77E158E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14" y="79901"/>
            <a:ext cx="8826986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2400" b="1">
                <a:solidFill>
                  <a:srgbClr val="000000"/>
                </a:solidFill>
              </a:rPr>
              <a:t>[</a:t>
            </a:r>
            <a:r>
              <a:rPr kumimoji="1" lang="ko-KR" altLang="en-US" sz="2400" b="1">
                <a:solidFill>
                  <a:srgbClr val="000000"/>
                </a:solidFill>
              </a:rPr>
              <a:t>첨부</a:t>
            </a:r>
            <a:r>
              <a:rPr kumimoji="1" lang="en-US" altLang="ko-KR" sz="2400" b="1">
                <a:solidFill>
                  <a:srgbClr val="000000"/>
                </a:solidFill>
              </a:rPr>
              <a:t>1]</a:t>
            </a:r>
            <a:r>
              <a:rPr kumimoji="1" lang="ko-KR" altLang="en-US" sz="2400" b="1">
                <a:solidFill>
                  <a:srgbClr val="000000"/>
                </a:solidFill>
              </a:rPr>
              <a:t>’</a:t>
            </a:r>
            <a:r>
              <a:rPr kumimoji="1" lang="en-US" altLang="ko-KR" sz="2400" b="1">
                <a:solidFill>
                  <a:srgbClr val="000000"/>
                </a:solidFill>
              </a:rPr>
              <a:t>26</a:t>
            </a:r>
            <a:r>
              <a:rPr kumimoji="1" lang="ko-KR" altLang="en-US" sz="2400" b="1">
                <a:solidFill>
                  <a:srgbClr val="000000"/>
                </a:solidFill>
              </a:rPr>
              <a:t>년 혁신허브 혁신리더 심화교육 커리큘럼</a:t>
            </a:r>
            <a:endParaRPr kumimoji="1" lang="ko-KR" altLang="en-US" sz="2400" b="1" dirty="0">
              <a:solidFill>
                <a:srgbClr val="000000"/>
              </a:solidFill>
            </a:endParaRPr>
          </a:p>
        </p:txBody>
      </p:sp>
      <p:graphicFrame>
        <p:nvGraphicFramePr>
          <p:cNvPr id="3" name="Group 100">
            <a:extLst>
              <a:ext uri="{FF2B5EF4-FFF2-40B4-BE49-F238E27FC236}">
                <a16:creationId xmlns:a16="http://schemas.microsoft.com/office/drawing/2014/main" id="{58BE439B-139C-7975-5D47-52F4FB23C4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017359"/>
              </p:ext>
            </p:extLst>
          </p:nvPr>
        </p:nvGraphicFramePr>
        <p:xfrm>
          <a:off x="111552" y="709177"/>
          <a:ext cx="8924498" cy="5443602"/>
        </p:xfrm>
        <a:graphic>
          <a:graphicData uri="http://schemas.openxmlformats.org/drawingml/2006/table">
            <a:tbl>
              <a:tblPr/>
              <a:tblGrid>
                <a:gridCol w="449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9155">
                  <a:extLst>
                    <a:ext uri="{9D8B030D-6E8A-4147-A177-3AD203B41FA5}">
                      <a16:colId xmlns:a16="http://schemas.microsoft.com/office/drawing/2014/main" val="2834217344"/>
                    </a:ext>
                  </a:extLst>
                </a:gridCol>
                <a:gridCol w="646385">
                  <a:extLst>
                    <a:ext uri="{9D8B030D-6E8A-4147-A177-3AD203B41FA5}">
                      <a16:colId xmlns:a16="http://schemas.microsoft.com/office/drawing/2014/main" val="3057981437"/>
                    </a:ext>
                  </a:extLst>
                </a:gridCol>
                <a:gridCol w="2436711">
                  <a:extLst>
                    <a:ext uri="{9D8B030D-6E8A-4147-A177-3AD203B41FA5}">
                      <a16:colId xmlns:a16="http://schemas.microsoft.com/office/drawing/2014/main" val="1562081239"/>
                    </a:ext>
                  </a:extLst>
                </a:gridCol>
                <a:gridCol w="795213">
                  <a:extLst>
                    <a:ext uri="{9D8B030D-6E8A-4147-A177-3AD203B41FA5}">
                      <a16:colId xmlns:a16="http://schemas.microsoft.com/office/drawing/2014/main" val="3064907970"/>
                    </a:ext>
                  </a:extLst>
                </a:gridCol>
                <a:gridCol w="2029727">
                  <a:extLst>
                    <a:ext uri="{9D8B030D-6E8A-4147-A177-3AD203B41FA5}">
                      <a16:colId xmlns:a16="http://schemas.microsoft.com/office/drawing/2014/main" val="3152530867"/>
                    </a:ext>
                  </a:extLst>
                </a:gridCol>
              </a:tblGrid>
              <a:tr h="3081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시간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</a:t>
                      </a:r>
                      <a:r>
                        <a:rPr kumimoji="1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일차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2</a:t>
                      </a:r>
                      <a:r>
                        <a:rPr kumimoji="1" lang="ko-K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일차</a:t>
                      </a:r>
                      <a:endParaRPr kumimoji="1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3</a:t>
                      </a:r>
                      <a:r>
                        <a:rPr kumimoji="1" lang="ko-KR" altLang="en-US" sz="14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일차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15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08:00</a:t>
                      </a: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 과제활동이해</a:t>
                      </a: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Measure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현상분석</a:t>
                      </a: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실습 </a:t>
                      </a: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15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Analyze</a:t>
                      </a:r>
                      <a:b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</a:br>
                      <a:r>
                        <a:rPr lang="en-US" altLang="ko-KR" sz="1050" b="1" kern="1200" noProof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50" b="1" kern="1200" noProof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원인분석</a:t>
                      </a:r>
                      <a:r>
                        <a:rPr lang="en-US" altLang="ko-KR" sz="1050" b="1" kern="1200" noProof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ko-KR" altLang="en-US" sz="1050" b="1" kern="120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lang="en-US" altLang="ko-KR" sz="1050" b="1" baseline="0">
                          <a:latin typeface="+mn-lt"/>
                          <a:ea typeface="돋움" pitchFamily="50" charset="-127"/>
                        </a:rPr>
                        <a:t>R-f</a:t>
                      </a:r>
                      <a:r>
                        <a:rPr lang="ko-KR" altLang="en-US" sz="1050" b="1" baseline="0">
                          <a:latin typeface="+mn-lt"/>
                          <a:ea typeface="돋움" pitchFamily="50" charset="-127"/>
                        </a:rPr>
                        <a:t>분석</a:t>
                      </a:r>
                      <a:r>
                        <a:rPr lang="en-US" altLang="ko-KR" sz="1050" b="1" baseline="0">
                          <a:latin typeface="+mn-lt"/>
                          <a:ea typeface="돋움" pitchFamily="50" charset="-127"/>
                        </a:rPr>
                        <a:t>/5Why/</a:t>
                      </a:r>
                      <a:r>
                        <a:rPr lang="ko-KR" altLang="en-US" sz="1050" b="1">
                          <a:latin typeface="+mn-lt"/>
                          <a:ea typeface="돋움" pitchFamily="50" charset="-127"/>
                        </a:rPr>
                        <a:t>브레인스토밍</a:t>
                      </a: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/ </a:t>
                      </a:r>
                      <a:r>
                        <a:rPr lang="ko-KR" altLang="en-US" sz="1050" b="1">
                          <a:latin typeface="+mn-lt"/>
                          <a:ea typeface="돋움" pitchFamily="50" charset="-127"/>
                        </a:rPr>
                        <a:t>연관도</a:t>
                      </a: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/</a:t>
                      </a:r>
                      <a:r>
                        <a:rPr lang="en-US" altLang="ko-KR" sz="1050" b="1" baseline="0">
                          <a:latin typeface="+mn-lt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050" b="1" baseline="0">
                          <a:latin typeface="+mn-lt"/>
                          <a:ea typeface="돋움" pitchFamily="50" charset="-127"/>
                        </a:rPr>
                        <a:t>특성요인도 근본원인 검증</a:t>
                      </a: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09:00</a:t>
                      </a: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과제활동이해</a:t>
                      </a: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(</a:t>
                      </a:r>
                      <a:r>
                        <a:rPr kumimoji="1" lang="ko-K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계속</a:t>
                      </a: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)</a:t>
                      </a: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Improve</a:t>
                      </a:r>
                    </a:p>
                    <a:p>
                      <a:pPr marL="0" algn="ctr" defTabSz="914400" rtl="0" eaLnBrk="1" latinLnBrk="1" hangingPunct="1"/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개선</a:t>
                      </a:r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ko-KR" altLang="en-US" sz="1800" b="1" kern="120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개선안 도출 및 선정 </a:t>
                      </a:r>
                      <a:b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</a:b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Pilot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  </a:t>
                      </a: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Test</a:t>
                      </a:r>
                      <a:endParaRPr lang="ko-KR" altLang="en-US" sz="1800" b="1" kern="120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4618721"/>
                  </a:ext>
                </a:extLst>
              </a:tr>
              <a:tr h="5415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10</a:t>
                      </a: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  <a:sym typeface="Wingdings" pitchFamily="2" charset="2"/>
                        </a:rPr>
                        <a:t>:00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Define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문제정의</a:t>
                      </a: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ko-KR" altLang="en-US" sz="10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(</a:t>
                      </a:r>
                      <a:r>
                        <a:rPr lang="ko-KR" altLang="en-US" sz="1050" b="1">
                          <a:latin typeface="+mn-lt"/>
                          <a:ea typeface="돋움" pitchFamily="50" charset="-127"/>
                        </a:rPr>
                        <a:t>과제정의</a:t>
                      </a: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)</a:t>
                      </a:r>
                      <a:br>
                        <a:rPr lang="en-US" altLang="ko-KR" sz="1050" b="1" baseline="0">
                          <a:latin typeface="+mn-lt"/>
                        </a:rPr>
                      </a:br>
                      <a:r>
                        <a:rPr lang="en-US" altLang="ko-KR" sz="1050" b="1" baseline="0">
                          <a:latin typeface="+mn-lt"/>
                        </a:rPr>
                        <a:t>* </a:t>
                      </a:r>
                      <a:r>
                        <a:rPr lang="ko-KR" altLang="en-US" sz="1050" b="1" baseline="0">
                          <a:latin typeface="+mn-lt"/>
                        </a:rPr>
                        <a:t>팀차터 </a:t>
                      </a:r>
                      <a:br>
                        <a:rPr lang="en-US" altLang="ko-KR" sz="1050" b="1" baseline="0">
                          <a:latin typeface="+mn-lt"/>
                        </a:rPr>
                      </a:br>
                      <a:r>
                        <a:rPr lang="en-US" altLang="ko-KR" sz="1050" b="1" baseline="0">
                          <a:latin typeface="+mn-lt"/>
                        </a:rPr>
                        <a:t> - </a:t>
                      </a:r>
                      <a:r>
                        <a:rPr lang="ko-KR" altLang="en-US" sz="1050" b="1" baseline="0">
                          <a:latin typeface="+mn-lt"/>
                        </a:rPr>
                        <a:t>작성방법 </a:t>
                      </a:r>
                      <a:r>
                        <a:rPr lang="en-US" altLang="ko-KR" sz="1050" b="1" baseline="0">
                          <a:latin typeface="+mn-lt"/>
                        </a:rPr>
                        <a:t>/ </a:t>
                      </a:r>
                      <a:r>
                        <a:rPr lang="ko-KR" altLang="en-US" sz="1050" b="1">
                          <a:latin typeface="+mn-lt"/>
                        </a:rPr>
                        <a:t>실습</a:t>
                      </a: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준비교체</a:t>
                      </a: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Loss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분석</a:t>
                      </a:r>
                      <a:endParaRPr lang="ko-KR" altLang="en-US" sz="1050"/>
                    </a:p>
                    <a:p>
                      <a:pPr algn="ctr" latinLnBrk="1"/>
                      <a:endParaRPr lang="ko-KR" altLang="en-US" sz="105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>
                          <a:latin typeface="+mn-lt"/>
                          <a:ea typeface="돋움" pitchFamily="50" charset="-127"/>
                        </a:rPr>
                        <a:t>Control</a:t>
                      </a:r>
                    </a:p>
                    <a:p>
                      <a:pPr algn="ctr" latinLnBrk="1"/>
                      <a:r>
                        <a:rPr lang="en-US" altLang="ko-KR" sz="1000" b="1">
                          <a:latin typeface="+mn-lt"/>
                          <a:ea typeface="돋움" pitchFamily="50" charset="-127"/>
                        </a:rPr>
                        <a:t>(</a:t>
                      </a:r>
                      <a:r>
                        <a:rPr lang="ko-KR" altLang="en-US" sz="1000" b="1">
                          <a:latin typeface="+mn-lt"/>
                          <a:ea typeface="돋움" pitchFamily="50" charset="-127"/>
                        </a:rPr>
                        <a:t>효과파악 및 유지관리</a:t>
                      </a:r>
                      <a:r>
                        <a:rPr lang="en-US" altLang="ko-KR" sz="1000" b="1">
                          <a:latin typeface="+mn-lt"/>
                          <a:ea typeface="돋움" pitchFamily="50" charset="-127"/>
                        </a:rPr>
                        <a:t>)</a:t>
                      </a:r>
                      <a:endParaRPr lang="ko-KR" altLang="en-US" sz="1000">
                        <a:latin typeface="+mn-lt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</a:t>
                      </a: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050" b="1">
                          <a:latin typeface="+mn-lt"/>
                          <a:ea typeface="돋움" pitchFamily="50" charset="-127"/>
                        </a:rPr>
                        <a:t>본</a:t>
                      </a:r>
                      <a:r>
                        <a:rPr lang="en-US" altLang="ko-KR" sz="1050" b="1">
                          <a:latin typeface="+mn-lt"/>
                          <a:ea typeface="돋움" pitchFamily="50" charset="-127"/>
                        </a:rPr>
                        <a:t> </a:t>
                      </a:r>
                      <a:r>
                        <a:rPr lang="ko-KR" altLang="en-US" sz="1050" b="1">
                          <a:latin typeface="+mn-lt"/>
                          <a:ea typeface="돋움" pitchFamily="50" charset="-127"/>
                        </a:rPr>
                        <a:t>실행 및 해결 방안</a:t>
                      </a:r>
                      <a:br>
                        <a:rPr lang="en-US" altLang="ko-KR" sz="1050" b="1">
                          <a:latin typeface="+mn-lt"/>
                          <a:ea typeface="돋움" pitchFamily="50" charset="-127"/>
                        </a:rPr>
                      </a:b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</a:t>
                      </a:r>
                      <a:r>
                        <a:rPr lang="en-US" altLang="ko-KR" sz="1050" b="1" baseline="0">
                          <a:latin typeface="+mn-lt"/>
                          <a:ea typeface="돋움" pitchFamily="50" charset="-127"/>
                        </a:rPr>
                        <a:t>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작업표준</a:t>
                      </a: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 /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작업 지도</a:t>
                      </a:r>
                      <a:b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</a:b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표준과 표준작업</a:t>
                      </a:r>
                      <a:endParaRPr lang="ko-KR" altLang="en-US" sz="1000" b="1">
                        <a:latin typeface="+mn-lt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11:00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15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1" lang="en-US" altLang="ko-KR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1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평가</a:t>
                      </a:r>
                      <a:endParaRPr lang="ko-KR" altLang="en-US" sz="11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돋움" pitchFamily="50" charset="-127"/>
                          <a:cs typeface="+mn-cs"/>
                        </a:rPr>
                        <a:t>* </a:t>
                      </a:r>
                      <a:r>
                        <a:rPr kumimoji="0" lang="ko-KR" altLang="en-US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돋움" pitchFamily="50" charset="-127"/>
                          <a:cs typeface="+mn-cs"/>
                        </a:rPr>
                        <a:t>이론평가</a:t>
                      </a:r>
                      <a:endParaRPr kumimoji="0" lang="en-US" altLang="ko-KR" sz="105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돋움" pitchFamily="50" charset="-127"/>
                        <a:cs typeface="+mn-cs"/>
                      </a:endParaRPr>
                    </a:p>
                    <a:p>
                      <a:pPr algn="ctr" latinLnBrk="1"/>
                      <a:endParaRPr lang="ko-KR" altLang="en-US" sz="1050" dirty="0">
                        <a:latin typeface="+mn-lt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12:00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1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중 식</a:t>
                      </a:r>
                      <a:endParaRPr kumimoji="1" lang="ko-KR" altLang="en-US" sz="11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ko-KR" altLang="en-US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5F39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114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13:00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1050" b="1" kern="1200" dirty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Measure</a:t>
                      </a:r>
                      <a:br>
                        <a:rPr lang="en-US" altLang="ko-KR" sz="1050" b="1" kern="1200" dirty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</a:br>
                      <a:r>
                        <a:rPr lang="en-US" altLang="ko-KR" sz="1000" b="1" kern="1200" dirty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b="1" kern="1200" dirty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현상분석</a:t>
                      </a:r>
                      <a:r>
                        <a:rPr lang="en-US" altLang="ko-KR" sz="1000" b="1" kern="1200" dirty="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en-US" altLang="ko-KR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기본데이터 분석</a:t>
                      </a:r>
                      <a:endParaRPr lang="en-US" altLang="ko-KR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15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품질</a:t>
                      </a: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Loss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분석</a:t>
                      </a:r>
                      <a:endParaRPr lang="ko-KR" altLang="en-US" sz="105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1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사례실습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2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649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14:00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*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공정 </a:t>
                      </a:r>
                      <a:r>
                        <a:rPr kumimoji="1" lang="en-US" altLang="ko-KR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Loss </a:t>
                      </a:r>
                      <a:r>
                        <a:rPr kumimoji="1" lang="ko-KR" altLang="en-US" sz="105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분석 및 실습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Measure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현상분석</a:t>
                      </a:r>
                      <a:r>
                        <a:rPr lang="en-US" altLang="ko-KR" sz="100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)</a:t>
                      </a:r>
                      <a:endParaRPr lang="ko-KR" altLang="en-US" sz="1050" b="1" kern="120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ts val="15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ko-KR" sz="105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100" b="1" kern="120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DMAIC</a:t>
                      </a:r>
                      <a:endParaRPr lang="ko-KR" altLang="en-US" sz="1100" b="1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805148"/>
                  </a:ext>
                </a:extLst>
              </a:tr>
              <a:tr h="297985">
                <a:tc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15:00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kumimoji="1" lang="en-US" altLang="ko-K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* </a:t>
                      </a:r>
                      <a:r>
                        <a:rPr kumimoji="1" lang="ko-KR" altLang="en-US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설비</a:t>
                      </a:r>
                      <a:r>
                        <a:rPr kumimoji="1" lang="en-US" altLang="ko-K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Loss </a:t>
                      </a:r>
                      <a:r>
                        <a:rPr kumimoji="1" lang="ko-KR" altLang="en-US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분석</a:t>
                      </a:r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100" b="1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781940"/>
                  </a:ext>
                </a:extLst>
              </a:tr>
              <a:tr h="489184">
                <a:tc rowSpan="2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16:00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kern="1200">
                          <a:solidFill>
                            <a:schemeClr val="tx1"/>
                          </a:solidFill>
                          <a:latin typeface="+mn-lt"/>
                          <a:ea typeface="돋움" pitchFamily="50" charset="-127"/>
                          <a:cs typeface="+mn-cs"/>
                        </a:rPr>
                        <a:t> 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1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100" b="1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480519"/>
                  </a:ext>
                </a:extLst>
              </a:tr>
              <a:tr h="48918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8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80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/>
                        <a:t>마무리</a:t>
                      </a:r>
                    </a:p>
                    <a:p>
                      <a:pPr marL="0" algn="ctr" defTabSz="914400" rtl="0" eaLnBrk="1" latinLnBrk="1" hangingPunct="1"/>
                      <a:endParaRPr lang="ko-KR" altLang="en-US" sz="11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조별 실습발표</a:t>
                      </a:r>
                      <a:endParaRPr lang="ko-KR" altLang="en-US" sz="1100" b="1" kern="120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08690"/>
                  </a:ext>
                </a:extLst>
              </a:tr>
              <a:tr h="6461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2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나눔바른고딕" panose="020B0603020101020101" pitchFamily="50" charset="-127"/>
                        </a:rPr>
                        <a:t>17:00</a:t>
                      </a: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나눔바른고딕" panose="020B0603020101020101" pitchFamily="50" charset="-127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en-US" altLang="ko-KR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* </a:t>
                      </a:r>
                      <a:r>
                        <a:rPr kumimoji="1" lang="ko-KR" altLang="en-US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작업 </a:t>
                      </a:r>
                      <a:r>
                        <a:rPr kumimoji="1" lang="en-US" altLang="ko-KR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loss</a:t>
                      </a:r>
                      <a:r>
                        <a:rPr kumimoji="1" lang="ko-KR" altLang="en-US" sz="105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나눔바른고딕" panose="020B0603020101020101" pitchFamily="50" charset="-127"/>
                          <a:cs typeface="+mn-cs"/>
                        </a:rPr>
                        <a:t>분석 및 실습 </a:t>
                      </a:r>
                      <a:endParaRPr lang="ko-KR" altLang="en-US" sz="28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ts val="15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050" b="1" kern="120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endParaRPr lang="ko-KR" altLang="en-US" sz="1050" b="1" kern="1200" dirty="0">
                        <a:solidFill>
                          <a:schemeClr val="tx1"/>
                        </a:solidFill>
                        <a:latin typeface="+mn-lt"/>
                        <a:ea typeface="돋움" pitchFamily="50" charset="-127"/>
                        <a:cs typeface="+mn-cs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400"/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1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설문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872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051C6BBF-593C-283D-CFA8-E985156C9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14" y="79902"/>
            <a:ext cx="8575466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2400" b="1">
                <a:solidFill>
                  <a:srgbClr val="000000"/>
                </a:solidFill>
              </a:rPr>
              <a:t>[</a:t>
            </a:r>
            <a:r>
              <a:rPr kumimoji="1" lang="ko-KR" altLang="en-US" sz="2400" b="1">
                <a:solidFill>
                  <a:srgbClr val="000000"/>
                </a:solidFill>
              </a:rPr>
              <a:t>첨부</a:t>
            </a:r>
            <a:r>
              <a:rPr kumimoji="1" lang="en-US" altLang="ko-KR" sz="2400" b="1">
                <a:solidFill>
                  <a:srgbClr val="000000"/>
                </a:solidFill>
              </a:rPr>
              <a:t>2]</a:t>
            </a:r>
            <a:r>
              <a:rPr kumimoji="1" lang="ko-KR" altLang="en-US" sz="2400" b="1">
                <a:solidFill>
                  <a:srgbClr val="000000"/>
                </a:solidFill>
              </a:rPr>
              <a:t> ’</a:t>
            </a:r>
            <a:r>
              <a:rPr kumimoji="1" lang="en-US" altLang="ko-KR" sz="2400" b="1">
                <a:solidFill>
                  <a:srgbClr val="000000"/>
                </a:solidFill>
              </a:rPr>
              <a:t>26</a:t>
            </a:r>
            <a:r>
              <a:rPr kumimoji="1" lang="ko-KR" altLang="en-US" sz="2400" b="1">
                <a:solidFill>
                  <a:srgbClr val="000000"/>
                </a:solidFill>
              </a:rPr>
              <a:t>년 혁신허브 혁신리더 양성 교육 명단</a:t>
            </a:r>
            <a:endParaRPr kumimoji="1" lang="ko-KR" altLang="en-US" sz="2400" b="1" dirty="0">
              <a:solidFill>
                <a:srgbClr val="000000"/>
              </a:solidFill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9620B988-B490-9821-906A-32599B276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851917"/>
              </p:ext>
            </p:extLst>
          </p:nvPr>
        </p:nvGraphicFramePr>
        <p:xfrm>
          <a:off x="107504" y="686677"/>
          <a:ext cx="8928546" cy="596151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2197663242"/>
                    </a:ext>
                  </a:extLst>
                </a:gridCol>
                <a:gridCol w="2620432">
                  <a:extLst>
                    <a:ext uri="{9D8B030D-6E8A-4147-A177-3AD203B41FA5}">
                      <a16:colId xmlns:a16="http://schemas.microsoft.com/office/drawing/2014/main" val="4274607572"/>
                    </a:ext>
                  </a:extLst>
                </a:gridCol>
                <a:gridCol w="879096">
                  <a:extLst>
                    <a:ext uri="{9D8B030D-6E8A-4147-A177-3AD203B41FA5}">
                      <a16:colId xmlns:a16="http://schemas.microsoft.com/office/drawing/2014/main" val="1582215843"/>
                    </a:ext>
                  </a:extLst>
                </a:gridCol>
                <a:gridCol w="643382">
                  <a:extLst>
                    <a:ext uri="{9D8B030D-6E8A-4147-A177-3AD203B41FA5}">
                      <a16:colId xmlns:a16="http://schemas.microsoft.com/office/drawing/2014/main" val="310571809"/>
                    </a:ext>
                  </a:extLst>
                </a:gridCol>
                <a:gridCol w="1546648">
                  <a:extLst>
                    <a:ext uri="{9D8B030D-6E8A-4147-A177-3AD203B41FA5}">
                      <a16:colId xmlns:a16="http://schemas.microsoft.com/office/drawing/2014/main" val="917618235"/>
                    </a:ext>
                  </a:extLst>
                </a:gridCol>
                <a:gridCol w="2806940">
                  <a:extLst>
                    <a:ext uri="{9D8B030D-6E8A-4147-A177-3AD203B41FA5}">
                      <a16:colId xmlns:a16="http://schemas.microsoft.com/office/drawing/2014/main" val="3224019418"/>
                    </a:ext>
                  </a:extLst>
                </a:gridCol>
              </a:tblGrid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NO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>
                          <a:effectLst/>
                        </a:rPr>
                        <a:t>회사명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>
                          <a:effectLst/>
                        </a:rPr>
                        <a:t>성명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>
                          <a:effectLst/>
                        </a:rPr>
                        <a:t>직위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>
                          <a:effectLst/>
                        </a:rPr>
                        <a:t>전화번호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>
                          <a:effectLst/>
                        </a:rPr>
                        <a:t>e-mail </a:t>
                      </a:r>
                      <a:r>
                        <a:rPr lang="ko-KR" altLang="en-US" sz="1000" b="1" u="none" strike="noStrike">
                          <a:effectLst/>
                        </a:rPr>
                        <a:t>주소</a:t>
                      </a:r>
                      <a:endParaRPr lang="ko-KR" altLang="en-US" sz="1000" b="1" i="0" u="none" strike="noStrike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14249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16862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4852981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1972172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4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78581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5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677223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6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620706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7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8729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8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168688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9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981754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10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701165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11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532694"/>
                  </a:ext>
                </a:extLst>
              </a:tr>
              <a:tr h="18172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12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640774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13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141520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14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184508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15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894479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16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516389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17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963250"/>
                  </a:ext>
                </a:extLst>
              </a:tr>
              <a:tr h="1092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18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19160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19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268090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20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740922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21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6883259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22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651280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23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419174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24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0937786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25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589150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26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9802037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27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949235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28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9363893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29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798959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30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267810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31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940873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32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722359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33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4877112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34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908544"/>
                  </a:ext>
                </a:extLst>
              </a:tr>
              <a:tr h="1653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>
                          <a:effectLst/>
                        </a:rPr>
                        <a:t>35</a:t>
                      </a:r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ko-KR" altLang="en-US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000" b="0" i="0" u="none" strike="noStrike">
                        <a:effectLst/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sng" strike="noStrike">
                        <a:solidFill>
                          <a:srgbClr val="0000FF"/>
                        </a:solidFill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4537" marR="4537" marT="4537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591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120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4F92-8A9F-E4C2-FD2C-2405BDC2D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>
            <a:extLst>
              <a:ext uri="{FF2B5EF4-FFF2-40B4-BE49-F238E27FC236}">
                <a16:creationId xmlns:a16="http://schemas.microsoft.com/office/drawing/2014/main" id="{3EE24E57-1A02-2BC7-DE7A-43D4A649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14" y="79902"/>
            <a:ext cx="8575466" cy="45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385" tIns="42194" rIns="84385" bIns="42194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2400" b="1">
                <a:solidFill>
                  <a:srgbClr val="000000"/>
                </a:solidFill>
              </a:rPr>
              <a:t>[</a:t>
            </a:r>
            <a:r>
              <a:rPr kumimoji="1" lang="ko-KR" altLang="en-US" sz="2400" b="1">
                <a:solidFill>
                  <a:srgbClr val="000000"/>
                </a:solidFill>
              </a:rPr>
              <a:t>첨부</a:t>
            </a:r>
            <a:r>
              <a:rPr kumimoji="1" lang="en-US" altLang="ko-KR" sz="2400" b="1">
                <a:solidFill>
                  <a:srgbClr val="000000"/>
                </a:solidFill>
              </a:rPr>
              <a:t>3]</a:t>
            </a:r>
            <a:r>
              <a:rPr kumimoji="1" lang="ko-KR" altLang="en-US" sz="2400" b="1">
                <a:solidFill>
                  <a:srgbClr val="000000"/>
                </a:solidFill>
              </a:rPr>
              <a:t> 교육입과전 준비</a:t>
            </a:r>
            <a:endParaRPr kumimoji="1" lang="ko-KR" altLang="en-US" sz="2400" b="1" dirty="0">
              <a:solidFill>
                <a:srgbClr val="3366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AA8462-9686-B894-E7B6-7313AA4CD28D}"/>
              </a:ext>
            </a:extLst>
          </p:cNvPr>
          <p:cNvSpPr txBox="1"/>
          <p:nvPr/>
        </p:nvSpPr>
        <p:spPr>
          <a:xfrm>
            <a:off x="152400" y="692696"/>
            <a:ext cx="8839199" cy="50405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▶ </a:t>
            </a:r>
            <a:r>
              <a:rPr kumimoji="0" lang="ko-KR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교육입과전</a:t>
            </a:r>
            <a:r>
              <a:rPr kumimoji="0" lang="ko-KR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휴대폰에</a:t>
            </a:r>
            <a:endParaRPr kumimoji="0" lang="en-US" altLang="ko-KR" sz="1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1. [</a:t>
            </a:r>
            <a:r>
              <a:rPr kumimoji="0" lang="ko-KR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입과전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] play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스토어 </a:t>
            </a: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＇</a:t>
            </a:r>
            <a:r>
              <a:rPr kumimoji="0" lang="en-US" altLang="ko-K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hrd</a:t>
            </a:r>
            <a:r>
              <a:rPr kumimoji="0" lang="ko-KR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＇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검색 → ＇</a:t>
            </a:r>
            <a:r>
              <a:rPr kumimoji="0" lang="ko-KR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고용노동부 </a:t>
            </a:r>
            <a:r>
              <a:rPr kumimoji="0" lang="en-US" altLang="ko-KR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HRD-Net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＇ 설치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    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* 旣설치앱은 업데이트 필요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2.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회원가입 및 로그인 필히 확인 *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1</a:t>
            </a:r>
            <a:r>
              <a:rPr kumimoji="0" lang="ko-KR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년이상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미사용시 자동탈퇴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재가입필요 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실명인증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3.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회원미가입시 출석확인 불가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타명의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, 2G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휴대폰 소지자 제외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 -. HRD Net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개인회원 가입방법 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설명링크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 :  http://cafe.naver.com/conhub/14101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    -.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훈련생 </a:t>
            </a:r>
            <a:r>
              <a:rPr kumimoji="0" lang="ko-KR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출결관리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비콘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 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앱 설치방법 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설명링크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</a:rPr>
              <a:t>):  </a:t>
            </a:r>
            <a:r>
              <a:rPr kumimoji="0" lang="en-US" altLang="ko-K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  <a:hlinkClick r:id="rId2"/>
              </a:rPr>
              <a:t>https://blog.naver.com/win-win_hrd_council</a:t>
            </a:r>
            <a:r>
              <a:rPr kumimoji="0" lang="en-US" altLang="ko-KR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50" charset="-127"/>
                <a:cs typeface="+mn-cs"/>
                <a:hlinkClick r:id="rId2"/>
              </a:rPr>
              <a:t>/221266214337</a:t>
            </a:r>
            <a:endParaRPr kumimoji="0" lang="en-US" altLang="ko-KR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6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    4. </a:t>
            </a:r>
            <a:r>
              <a:rPr lang="ko-KR" altLang="en-US" sz="16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문의  </a:t>
            </a:r>
            <a:r>
              <a:rPr lang="en-US" altLang="ko-KR" sz="1600" b="1">
                <a:solidFill>
                  <a:prstClr val="black"/>
                </a:solidFill>
                <a:latin typeface="맑은 고딕"/>
                <a:ea typeface="맑은 고딕" panose="020B0503020000020004" pitchFamily="50" charset="-127"/>
              </a:rPr>
              <a:t>: Tel. 054-240-5818 , Mobile. 010-4513-7708, m1217@posco.com</a:t>
            </a:r>
          </a:p>
          <a:p>
            <a:pPr marL="360363" marR="0" lvl="0" indent="-360363" algn="l" defTabSz="914400" rtl="0" eaLnBrk="1" fontAlgn="auto" latin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28424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3821</TotalTime>
  <Words>851</Words>
  <Application>Microsoft Office PowerPoint</Application>
  <PresentationFormat>화면 슬라이드 쇼(4:3)</PresentationFormat>
  <Paragraphs>172</Paragraphs>
  <Slides>6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굴림</vt:lpstr>
      <vt:lpstr>맑은 고딕</vt:lpstr>
      <vt:lpstr>바탕체</vt:lpstr>
      <vt:lpstr>Arial</vt:lpstr>
      <vt:lpstr>Wingdings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안철화(An Chulhoa)_과장_(포항)QSS섹션</cp:lastModifiedBy>
  <cp:revision>256</cp:revision>
  <cp:lastPrinted>2025-03-04T06:41:15Z</cp:lastPrinted>
  <dcterms:created xsi:type="dcterms:W3CDTF">2015-03-10T12:03:26Z</dcterms:created>
  <dcterms:modified xsi:type="dcterms:W3CDTF">2026-01-13T01:42:51Z</dcterms:modified>
</cp:coreProperties>
</file>